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Lst>
  <p:sldSz cy="5143500" cx="9144000"/>
  <p:notesSz cx="6858000" cy="9144000"/>
  <p:embeddedFontLst>
    <p:embeddedFont>
      <p:font typeface="Oswald"/>
      <p:regular r:id="rId135"/>
      <p:bold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1FF8DB-C4BB-4E00-A0FD-76F5900C0787}">
  <a:tblStyle styleId="{E01FF8DB-C4BB-4E00-A0FD-76F5900C078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font" Target="fonts/Oswald-bold.fntdata"/><Relationship Id="rId135" Type="http://schemas.openxmlformats.org/officeDocument/2006/relationships/font" Target="fonts/Oswald-regular.fntdata"/><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bdc52da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bdc52da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73a6a106f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73a6a106f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a11d155f0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a11d155f0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a11d155f0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a11d155f0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a11d155f03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a11d155f0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98bb565cad_5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98bb565cad_5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a227332b2e_2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a227332b2e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a11d155f03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a11d155f0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8cd01af59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8cd01af59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73a6a106f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73a6a106f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6fe2833ab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6fe2833ab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6fe2833ab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6fe2833ab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71e0c8a02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71e0c8a02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398bb565cad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398bb565cad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a11d155f0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a11d155f0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7bdc52daa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7bdc52daa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a1a2ee6282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3a1a2ee6282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9bf5ea52d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9bf5ea52d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73db7cf0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373db7cf0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a1a2ee6282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a1a2ee6282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a1a2ee6282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3a1a2ee6282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a1a2ee6282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a1a2ee6282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8870d4c640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38870d4c640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a065a8385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a065a8385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73ec2750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373ec2750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38870d4c64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38870d4c64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8870d4c640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38870d4c640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8870d4c640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38870d4c640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887e14f1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887e14f1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8870d4c640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8870d4c640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8598c6a2c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38598c6a2c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73feeabf5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373feeabf5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8e6fcabae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8e6fcabae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634fe4c3cc_1_2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634fe4c3cc_1_2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82a9c9d3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82a9c9d3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85634fa9e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85634fa9e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6f72a449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6f72a449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73bbdee32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73bbdee32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8550ecdc12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8550ecdc12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9f2dc0286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9f2dc0286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63b86b6ca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63b86b6ca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9f2dc0286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9f2dc0286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9e66be839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9e66be839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9f2dc0286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9f2dc0286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9e66be83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9e66be83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9f2dc0286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9f2dc0286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9f2dc028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9f2dc028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9f2dc0286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9f2dc0286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9f2dc0286e_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9f2dc0286e_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a13de0172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a13de0172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a13de0172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a13de0172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8346f553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8346f553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a13de0172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a13de0172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a13de0172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a13de0172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a065a8385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a065a8385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e6fcabae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8e6fcabae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7c1d548e6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7c1d548e6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34fe4c3cc_1_2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34fe4c3cc_1_2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a0061ee2a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a0061ee2a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8e6fcabae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8e6fcabae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8e6fcabae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8e6fcabae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8e6fcabae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8e6fcabae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70e79505a7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70e79505a7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8d24e138c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8d24e138c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a0061ee2a1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a0061ee2a1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8e6fcabae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8e6fcabae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a0061ee2a1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a0061ee2a1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9bee73f8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9bee73f8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a11d155f0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a11d155f0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6fe2833abc_2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6fe2833abc_2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a11d155f0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a11d155f0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a13de0172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a13de0172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a13de0172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a13de0172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70e79505a7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70e79505a7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a13de0172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a13de0172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a13de0172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a13de0172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a13de0172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a13de0172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a13de0172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a13de0172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a13de0172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a13de0172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a13de01729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a13de0172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a227332b2e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a227332b2e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a227332b2e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a227332b2e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a227332b2e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a227332b2e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a227332b2e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a227332b2e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71400492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71400492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a13de0172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a13de0172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a13de0172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a13de0172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a1a2ee628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a1a2ee628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a1a2ee628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a1a2ee628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7c17dfc6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7c17dfc6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98bb565cad_5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98bb565cad_5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9bee73f85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9bee73f85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9bee73f85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9bee73f85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97edfa619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97edfa61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97edfa619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97edfa619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7bdc52daa7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7bdc52daa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9bee73f856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9bee73f856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98514fd37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98514fd37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98514fd376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98514fd376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a11d155f0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a11d155f0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a227332b2e_2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3a227332b2e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a227332b2e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a227332b2e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a128c7fd51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a128c7fd51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a11d155f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a11d155f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a128c7fd5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a128c7fd5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98514fd376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98514fd376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896ea60b9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896ea60b9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97eca96bc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97eca96bc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9bee73f85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9bee73f85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9bee73f85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9bee73f85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a227332b2e_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a227332b2e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a227332b2e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a227332b2e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a227332b2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a227332b2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a227332b2e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a227332b2e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a227332b2e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a227332b2e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a227332b2e_2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a227332b2e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a227332b2e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a227332b2e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73bbdee32f_8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73bbdee32f_8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876eca74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876eca74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9b85029ee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9b85029ee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98bb565c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98bb565c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98bb565ca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98bb565ca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9ec7928a0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9ec7928a0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73db7cf08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73db7cf0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a11d155f0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a11d155f0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a11d155f0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a11d155f0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a11d155f0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a11d155f0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a11d155f0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a11d155f0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Oswald"/>
              <a:buNone/>
              <a:defRPr sz="52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sz="1800"/>
            </a:lvl1pPr>
            <a:lvl2pPr indent="-317500" lvl="1" marL="914400" algn="ctr">
              <a:spcBef>
                <a:spcPts val="0"/>
              </a:spcBef>
              <a:spcAft>
                <a:spcPts val="0"/>
              </a:spcAft>
              <a:buSzPts val="1400"/>
              <a:buChar char="○"/>
              <a:defRPr sz="1400"/>
            </a:lvl2pPr>
            <a:lvl3pPr indent="-317500" lvl="2" marL="1371600" algn="ctr">
              <a:spcBef>
                <a:spcPts val="0"/>
              </a:spcBef>
              <a:spcAft>
                <a:spcPts val="0"/>
              </a:spcAft>
              <a:buSzPts val="1400"/>
              <a:buChar char="■"/>
              <a:defRPr sz="1400"/>
            </a:lvl3pPr>
            <a:lvl4pPr indent="-317500" lvl="3" marL="1828800" algn="ctr">
              <a:spcBef>
                <a:spcPts val="0"/>
              </a:spcBef>
              <a:spcAft>
                <a:spcPts val="0"/>
              </a:spcAft>
              <a:buSzPts val="1400"/>
              <a:buChar char="●"/>
              <a:defRPr sz="1400"/>
            </a:lvl4pPr>
            <a:lvl5pPr indent="-317500" lvl="4" marL="2286000" algn="ctr">
              <a:spcBef>
                <a:spcPts val="0"/>
              </a:spcBef>
              <a:spcAft>
                <a:spcPts val="0"/>
              </a:spcAft>
              <a:buSzPts val="1400"/>
              <a:buChar char="○"/>
              <a:defRPr sz="1400"/>
            </a:lvl5pPr>
            <a:lvl6pPr indent="-317500" lvl="5" marL="2743200" algn="ctr">
              <a:spcBef>
                <a:spcPts val="0"/>
              </a:spcBef>
              <a:spcAft>
                <a:spcPts val="0"/>
              </a:spcAft>
              <a:buSzPts val="1400"/>
              <a:buChar char="■"/>
              <a:defRPr sz="1400"/>
            </a:lvl6pPr>
            <a:lvl7pPr indent="-317500" lvl="6" marL="3200400" algn="ctr">
              <a:spcBef>
                <a:spcPts val="0"/>
              </a:spcBef>
              <a:spcAft>
                <a:spcPts val="0"/>
              </a:spcAft>
              <a:buSzPts val="1400"/>
              <a:buChar char="●"/>
              <a:defRPr sz="1400"/>
            </a:lvl7pPr>
            <a:lvl8pPr indent="-317500" lvl="7" marL="3657600" algn="ctr">
              <a:spcBef>
                <a:spcPts val="0"/>
              </a:spcBef>
              <a:spcAft>
                <a:spcPts val="0"/>
              </a:spcAft>
              <a:buSzPts val="1400"/>
              <a:buChar char="○"/>
              <a:defRPr sz="1400"/>
            </a:lvl8pPr>
            <a:lvl9pPr indent="-317500" lvl="8" marL="4114800" algn="ctr">
              <a:spcBef>
                <a:spcPts val="0"/>
              </a:spcBef>
              <a:spcAft>
                <a:spcPts val="0"/>
              </a:spcAft>
              <a:buSzPts val="1400"/>
              <a:buChar char="■"/>
              <a:defRPr sz="1400"/>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sz="18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666666"/>
        </a:solidFill>
      </p:bgPr>
    </p:bg>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sz="1800"/>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sz="1400">
                <a:solidFill>
                  <a:schemeClr val="dk2"/>
                </a:solidFill>
              </a:defRPr>
            </a:lvl2pPr>
            <a:lvl3pPr indent="-317500" lvl="2" marL="1371600">
              <a:lnSpc>
                <a:spcPct val="115000"/>
              </a:lnSpc>
              <a:spcBef>
                <a:spcPts val="0"/>
              </a:spcBef>
              <a:spcAft>
                <a:spcPts val="0"/>
              </a:spcAft>
              <a:buClr>
                <a:schemeClr val="dk2"/>
              </a:buClr>
              <a:buSzPts val="1400"/>
              <a:buChar char="■"/>
              <a:defRPr sz="1400">
                <a:solidFill>
                  <a:schemeClr val="dk2"/>
                </a:solidFill>
              </a:defRPr>
            </a:lvl3pPr>
            <a:lvl4pPr indent="-317500" lvl="3" marL="1828800">
              <a:lnSpc>
                <a:spcPct val="115000"/>
              </a:lnSpc>
              <a:spcBef>
                <a:spcPts val="0"/>
              </a:spcBef>
              <a:spcAft>
                <a:spcPts val="0"/>
              </a:spcAft>
              <a:buClr>
                <a:schemeClr val="dk2"/>
              </a:buClr>
              <a:buSzPts val="1400"/>
              <a:buChar char="●"/>
              <a:defRPr sz="1400">
                <a:solidFill>
                  <a:schemeClr val="dk2"/>
                </a:solidFill>
              </a:defRPr>
            </a:lvl4pPr>
            <a:lvl5pPr indent="-317500" lvl="4" marL="2286000">
              <a:lnSpc>
                <a:spcPct val="115000"/>
              </a:lnSpc>
              <a:spcBef>
                <a:spcPts val="0"/>
              </a:spcBef>
              <a:spcAft>
                <a:spcPts val="0"/>
              </a:spcAft>
              <a:buClr>
                <a:schemeClr val="dk2"/>
              </a:buClr>
              <a:buSzPts val="1400"/>
              <a:buChar char="○"/>
              <a:defRPr sz="1400">
                <a:solidFill>
                  <a:schemeClr val="dk2"/>
                </a:solidFill>
              </a:defRPr>
            </a:lvl5pPr>
            <a:lvl6pPr indent="-317500" lvl="5" marL="2743200">
              <a:lnSpc>
                <a:spcPct val="115000"/>
              </a:lnSpc>
              <a:spcBef>
                <a:spcPts val="0"/>
              </a:spcBef>
              <a:spcAft>
                <a:spcPts val="0"/>
              </a:spcAft>
              <a:buClr>
                <a:schemeClr val="dk2"/>
              </a:buClr>
              <a:buSzPts val="1400"/>
              <a:buChar char="■"/>
              <a:defRPr sz="1400">
                <a:solidFill>
                  <a:schemeClr val="dk2"/>
                </a:solidFill>
              </a:defRPr>
            </a:lvl6pPr>
            <a:lvl7pPr indent="-317500" lvl="6" marL="3200400">
              <a:lnSpc>
                <a:spcPct val="115000"/>
              </a:lnSpc>
              <a:spcBef>
                <a:spcPts val="0"/>
              </a:spcBef>
              <a:spcAft>
                <a:spcPts val="0"/>
              </a:spcAft>
              <a:buClr>
                <a:schemeClr val="dk2"/>
              </a:buClr>
              <a:buSzPts val="1400"/>
              <a:buChar char="●"/>
              <a:defRPr sz="1400">
                <a:solidFill>
                  <a:schemeClr val="dk2"/>
                </a:solidFill>
              </a:defRPr>
            </a:lvl7pPr>
            <a:lvl8pPr indent="-317500" lvl="7" marL="3657600">
              <a:lnSpc>
                <a:spcPct val="115000"/>
              </a:lnSpc>
              <a:spcBef>
                <a:spcPts val="0"/>
              </a:spcBef>
              <a:spcAft>
                <a:spcPts val="0"/>
              </a:spcAft>
              <a:buClr>
                <a:schemeClr val="dk2"/>
              </a:buClr>
              <a:buSzPts val="1400"/>
              <a:buChar char="○"/>
              <a:defRPr sz="1400">
                <a:solidFill>
                  <a:schemeClr val="dk2"/>
                </a:solidFill>
              </a:defRPr>
            </a:lvl8pPr>
            <a:lvl9pPr indent="-317500" lvl="8" marL="4114800">
              <a:lnSpc>
                <a:spcPct val="115000"/>
              </a:lnSpc>
              <a:spcBef>
                <a:spcPts val="0"/>
              </a:spcBef>
              <a:spcAft>
                <a:spcPts val="0"/>
              </a:spcAft>
              <a:buClr>
                <a:schemeClr val="dk2"/>
              </a:buClr>
              <a:buSzPts val="1400"/>
              <a:buChar char="■"/>
              <a:defRPr sz="1400">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www.prnewswire.com/news-releases/jiuzi-holdings-launches-1-billion-bitcoin-treasury-with-solv-to-drive-institutional-yields-and-rwa-innovation-302599687.html" TargetMode="Externa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hyperlink" Target="https://defillama.com/protocol/solvbtc" TargetMode="External"/><Relationship Id="rId4" Type="http://schemas.openxmlformats.org/officeDocument/2006/relationships/image" Target="../media/image52.png"/><Relationship Id="rId5"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hyperlink" Target="https://www.spglobal.com/ratings/en/regulatory/article/-/view/type/HTML/id/3466223" TargetMode="External"/><Relationship Id="rId4" Type="http://schemas.openxmlformats.org/officeDocument/2006/relationships/hyperlink" Target="https://x.com/saylor/status/1982857061257097696" TargetMode="External"/><Relationship Id="rId5"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61.png"/><Relationship Id="rId4" Type="http://schemas.openxmlformats.org/officeDocument/2006/relationships/hyperlink" Target="https://www.spglobal.com/ratings/en/regulatory/article/-/view/type/HTML/id/3466223" TargetMode="External"/><Relationship Id="rId5" Type="http://schemas.openxmlformats.org/officeDocument/2006/relationships/image" Target="../media/image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hyperlink" Target="https://www.forbes.com/sites/drewbernstein/2025/09/25/past-midnight-the-crypto-treasury-party-is-just-getting-started/" TargetMode="External"/><Relationship Id="rId4" Type="http://schemas.openxmlformats.org/officeDocument/2006/relationships/hyperlink" Target="https://www.fidelitydigitalassets.com/research-and-insights/maturation-digital-assets#digital-assets-as-a-legitimate-treasury-allocation" TargetMode="External"/><Relationship Id="rId5" Type="http://schemas.openxmlformats.org/officeDocument/2006/relationships/hyperlink" Target="https://www.barrons.com/articles/crypto-treasury-companies-are-the-new-spacs-5c00b005?mod=default_seemore" TargetMode="External"/><Relationship Id="rId6" Type="http://schemas.openxmlformats.org/officeDocument/2006/relationships/hyperlink" Target="https://www.bloomberg.com/news/articles/2025-10-13/saylor-s-strategy-resumes-bitcoin-splurge-at-highest-price-ever" TargetMode="External"/><Relationship Id="rId7" Type="http://schemas.openxmlformats.org/officeDocument/2006/relationships/image" Target="../media/image2.png"/></Relationships>
</file>

<file path=ppt/slides/_rels/slide107.xml.rels><?xml version="1.0" encoding="UTF-8" standalone="yes"?><Relationships xmlns="http://schemas.openxmlformats.org/package/2006/relationships"><Relationship Id="rId11" Type="http://schemas.openxmlformats.org/officeDocument/2006/relationships/hyperlink" Target="https://www.businessinsider.com/bitcoin-treasury-dat-10x-research-crypto-nav-premium-strategy-btc-2025-10" TargetMode="External"/><Relationship Id="rId10" Type="http://schemas.openxmlformats.org/officeDocument/2006/relationships/hyperlink" Target="https://www.bloomberg.com/news/articles/2025-10-17/bitcoin-dats-crash-costs-investors-17-billion-researcher-says" TargetMode="External"/><Relationship Id="rId12"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hyperlink" Target="https://www.marketwatch.com/story/many-crypto-treasury-companies-are-trading-for-less-than-what-their-digital-assets-are-worth-is-this-a-bargain-or-a-big-red-flag-182e7856" TargetMode="External"/><Relationship Id="rId4" Type="http://schemas.openxmlformats.org/officeDocument/2006/relationships/hyperlink" Target="https://www.forbes.com/sites/lawrencewintermeyer/2025/10/12/datcos-must-pivot-to-active-diversified-strategies-to-survive/" TargetMode="External"/><Relationship Id="rId9" Type="http://schemas.openxmlformats.org/officeDocument/2006/relationships/hyperlink" Target="https://www.wsj.com/livecoverage/stock-market-today-government-shutdown-10-02-2025/card/the-hot-crypto-treasury-summer-is-over-2uudIFrV6IaS5Xq54t4b" TargetMode="External"/><Relationship Id="rId5" Type="http://schemas.openxmlformats.org/officeDocument/2006/relationships/hyperlink" Target="https://www.forbes.com/sites/lawrencewintermeyer/2025/10/12/datcos-must-pivot-to-active-diversified-strategies-to-survive/" TargetMode="External"/><Relationship Id="rId6" Type="http://schemas.openxmlformats.org/officeDocument/2006/relationships/hyperlink" Target="https://www.forbes.com/sites/lawrencewintermeyer/2025/10/12/datcos-must-pivot-to-active-diversified-strategies-to-survive/" TargetMode="External"/><Relationship Id="rId7" Type="http://schemas.openxmlformats.org/officeDocument/2006/relationships/hyperlink" Target="https://www.forbes.com/sites/ninabambysheva/2025/10/13/inside-the-150-billion-bitcoin-treasury-boom-shakeout/" TargetMode="External"/><Relationship Id="rId8" Type="http://schemas.openxmlformats.org/officeDocument/2006/relationships/hyperlink" Target="https://www.wealthbriefing.com/html/article.php/bankers-fear-%22bitcoin-treasuries%22-are-an-accident-waiting-to-happen--here%27s-why-"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hyperlink" Target="https://keyrock.com/btc-treasuries-uncovered/" TargetMode="External"/><Relationship Id="rId4" Type="http://schemas.openxmlformats.org/officeDocument/2006/relationships/image" Target="../media/image46.png"/><Relationship Id="rId5" Type="http://schemas.openxmlformats.org/officeDocument/2006/relationships/hyperlink" Target="http://bitcointreasuries.net" TargetMode="External"/><Relationship Id="rId6" Type="http://schemas.openxmlformats.org/officeDocument/2006/relationships/image" Target="../media/image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60.png"/><Relationship Id="rId4" Type="http://schemas.openxmlformats.org/officeDocument/2006/relationships/hyperlink" Target="https://keyrock.com/btc-treasuries-uncovered/" TargetMode="External"/><Relationship Id="rId5" Type="http://schemas.openxmlformats.org/officeDocument/2006/relationships/image" Target="../media/image2.png"/></Relationships>
</file>

<file path=ppt/slides/_rels/slide112.xml.rels><?xml version="1.0" encoding="UTF-8" standalone="yes"?><Relationships xmlns="http://schemas.openxmlformats.org/package/2006/relationships"><Relationship Id="rId10" Type="http://schemas.openxmlformats.org/officeDocument/2006/relationships/hyperlink" Target="https://www.reuters.com/business/dutch-crypto-firm-amdaxs-ambts-raises-30-mln-euros-funding-2025-10-07/" TargetMode="External"/><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2.png"/><Relationship Id="rId4" Type="http://schemas.openxmlformats.org/officeDocument/2006/relationships/hyperlink" Target="https://www.strategy.com/press/strategy-announces-pricing-of-stre-perpetual-preferred-stock_11-07-2025" TargetMode="External"/><Relationship Id="rId9" Type="http://schemas.openxmlformats.org/officeDocument/2006/relationships/hyperlink" Target="https://ir.prenetics.com/news-releases/news-release-details/prenetics-announces-closing-approx-440-million-equity-offering" TargetMode="External"/><Relationship Id="rId5" Type="http://schemas.openxmlformats.org/officeDocument/2006/relationships/hyperlink" Target="https://investor.bitfarms.com/news-releases/news-release-details/bitfarms-announces-proposed-offering-us300-million-convertible" TargetMode="External"/><Relationship Id="rId6" Type="http://schemas.openxmlformats.org/officeDocument/2006/relationships/hyperlink" Target="https://strive.com/article/strive_announces_nasdaq_listing_of_sata_and_closing_of_oversubscribed__upsized_ipo" TargetMode="External"/><Relationship Id="rId7" Type="http://schemas.openxmlformats.org/officeDocument/2006/relationships/hyperlink" Target="https://www.businesswire.com/news/home/20251008603503/en/DDC-Enterprise-Raises-%24124-Million-with-Participation-from-PAG-Pegasus-Fund-and-Mulana-Investment-Founder-Norma-Chu-Joins-Round-with-%243-Million-Investment-to-Advance-Bitcoin-Treasury-Strategy" TargetMode="External"/><Relationship Id="rId8" Type="http://schemas.openxmlformats.org/officeDocument/2006/relationships/hyperlink" Target="https://contents.xj-storage.jp/xcontents/33500/8f14b71e/f64c/4194/a0d9/43960f985a27/140120251028579824.pd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2.png"/><Relationship Id="rId4" Type="http://schemas.openxmlformats.org/officeDocument/2006/relationships/hyperlink" Target="https://www.prnewswire.com/news-releases/switzerlands-premier-bitcoin-treasury-company-future-raises-chf-28-million-302604557.html" TargetMode="External"/><Relationship Id="rId9" Type="http://schemas.openxmlformats.org/officeDocument/2006/relationships/hyperlink" Target="https://www.energy-pedia.com/news/usa/buccaneer-energy-announces-completion-of-%C2%A3500-000-fundraise-201772" TargetMode="External"/><Relationship Id="rId5" Type="http://schemas.openxmlformats.org/officeDocument/2006/relationships/hyperlink" Target="https://investors.smarterwebcompany.co.uk/news/" TargetMode="External"/><Relationship Id="rId6" Type="http://schemas.openxmlformats.org/officeDocument/2006/relationships/hyperlink" Target="https://www.aquis.eu/stock-exchange/announcements/5269447" TargetMode="External"/><Relationship Id="rId7" Type="http://schemas.openxmlformats.org/officeDocument/2006/relationships/hyperlink" Target="https://www.rsxyz.com/news-posts/rsxyz-xyz-shareholders-approve-capital-increase-thb-168-million" TargetMode="External"/><Relationship Id="rId8" Type="http://schemas.openxmlformats.org/officeDocument/2006/relationships/hyperlink" Target="https://x.com/BTCtreasuries/status/1971133589183230020" TargetMode="External"/></Relationships>
</file>

<file path=ppt/slides/_rels/slide114.xml.rels><?xml version="1.0" encoding="UTF-8" standalone="yes"?><Relationships xmlns="http://schemas.openxmlformats.org/package/2006/relationships"><Relationship Id="rId11" Type="http://schemas.openxmlformats.org/officeDocument/2006/relationships/hyperlink" Target="https://www.bloomberg.com/news/articles/2025-10-08/trump-memecoin-issuer-zanker-is-planning-digital-asset-treasury-company" TargetMode="External"/><Relationship Id="rId10" Type="http://schemas.openxmlformats.org/officeDocument/2006/relationships/hyperlink" Target="https://www.prnewswire.com/news-releases/bitmine-immersion-bmnr-announces-pricing-of-365-24mm-registered-direct-offering-at-70-per-share-302562797.html" TargetMode="External"/><Relationship Id="rId13" Type="http://schemas.openxmlformats.org/officeDocument/2006/relationships/hyperlink" Target="https://www.newsfilecorp.com/release/269324/Pineapple-Launches-100-Million-Injective-Digital-Asset-Treasury-Strategy-Completing-its-First-Purchase-of-INJ-Tokens" TargetMode="External"/><Relationship Id="rId12" Type="http://schemas.openxmlformats.org/officeDocument/2006/relationships/hyperlink" Target="https://www.theblock.co/post/375300/polychain-capital-leads-110-million-investment-kickstart-berachain-crypto-treasury" TargetMode="External"/><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2.png"/><Relationship Id="rId4" Type="http://schemas.openxmlformats.org/officeDocument/2006/relationships/hyperlink" Target="https://www.businesswire.com/news/home/20250916485458/en/Forward-Industries-Announces-%244-Billion-At-The-Market-Equity-Offering-Program" TargetMode="External"/><Relationship Id="rId9" Type="http://schemas.openxmlformats.org/officeDocument/2006/relationships/hyperlink" Target="https://www.theblock.co/post/377347/tharimmune-canton-coin-treasury-blockchain" TargetMode="External"/><Relationship Id="rId15" Type="http://schemas.openxmlformats.org/officeDocument/2006/relationships/hyperlink" Target="https://www.globenewswire.com/news-release/2025/10/01/3159782/0/en/VivoPower-Closes-Additional-19-Million-Equity-Raise-Priced-at-6-05-Per-Share-a-Premium-to-Market.html" TargetMode="External"/><Relationship Id="rId14" Type="http://schemas.openxmlformats.org/officeDocument/2006/relationships/hyperlink" Target="https://www.globenewswire.com/news-release/2025/10/16/3167867/0/en/SharpLink-Announces-Pricing-of-76-5-Million-Registered-Direct-Offering-Priced-at-12-Premium-to-Market-Price.html" TargetMode="External"/><Relationship Id="rId17" Type="http://schemas.openxmlformats.org/officeDocument/2006/relationships/hyperlink" Target="https://global.morningstar.com/en-gb/news/alliance-news/1760448398267467700/igraine-raises-gbp72-million-to-launch-ethereum-treasury-strategy" TargetMode="External"/><Relationship Id="rId16" Type="http://schemas.openxmlformats.org/officeDocument/2006/relationships/hyperlink" Target="https://www.prnewswire.com/news-releases/tao-synergies-announces-11-million-private-placement-302582503.html" TargetMode="External"/><Relationship Id="rId5" Type="http://schemas.openxmlformats.org/officeDocument/2006/relationships/hyperlink" Target="https://www.newswire.ca/news-releases/evernorth-to-go-public-with-over-1-billion-in-gross-proceeds-863035823.html" TargetMode="External"/><Relationship Id="rId6" Type="http://schemas.openxmlformats.org/officeDocument/2006/relationships/hyperlink" Target="https://www.bloomberg.com/news/articles/2025-10-17/huobi-founder-li-lin-set-to-launch-1-billion-ether-accumulator" TargetMode="External"/><Relationship Id="rId7" Type="http://schemas.openxmlformats.org/officeDocument/2006/relationships/hyperlink" Target="https://www.businesswire.com/news/home/20251002739600/en/Avalanche-Treasury-Co.-Announces-%24675-Million-Business-Combination-with-Mountain-Lake-Acquisition-Corp.-with-Goal-to-Build-%241-Billion-Ecosystem-Treasury" TargetMode="External"/><Relationship Id="rId8" Type="http://schemas.openxmlformats.org/officeDocument/2006/relationships/hyperlink" Target="https://www.coindesk.com/business/2025/10/13/investment-bank-china-renaissance-plans-usd600m-bnb-treasury-with-yzi-labs-bloomberg"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53.png"/><Relationship Id="rId4" Type="http://schemas.openxmlformats.org/officeDocument/2006/relationships/hyperlink" Target="http://bitcointreasuries.net" TargetMode="External"/><Relationship Id="rId5" Type="http://schemas.openxmlformats.org/officeDocument/2006/relationships/hyperlink" Target="http://bitcointreasuries.net" TargetMode="External"/><Relationship Id="rId6" Type="http://schemas.openxmlformats.org/officeDocument/2006/relationships/hyperlink" Target="https://www.strategicethreserve.xyz/" TargetMode="External"/><Relationship Id="rId7" Type="http://schemas.openxmlformats.org/officeDocument/2006/relationships/hyperlink" Target="https://www.strategicsolanareserve.org" TargetMode="External"/><Relationship Id="rId8" Type="http://schemas.openxmlformats.org/officeDocument/2006/relationships/image" Target="../media/image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hyperlink" Target="http://bitcointreasuries.net" TargetMode="External"/><Relationship Id="rId4" Type="http://schemas.openxmlformats.org/officeDocument/2006/relationships/hyperlink" Target="http://bitcointreasuries.net" TargetMode="External"/><Relationship Id="rId5" Type="http://schemas.openxmlformats.org/officeDocument/2006/relationships/hyperlink" Target="https://www.strategicethreserve.xyz/" TargetMode="External"/><Relationship Id="rId6" Type="http://schemas.openxmlformats.org/officeDocument/2006/relationships/hyperlink" Target="https://www.strategicsolanareserve.org" TargetMode="External"/><Relationship Id="rId7" Type="http://schemas.openxmlformats.org/officeDocument/2006/relationships/image" Target="../media/image49.png"/><Relationship Id="rId8" Type="http://schemas.openxmlformats.org/officeDocument/2006/relationships/image" Target="../media/image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2.png"/><Relationship Id="rId4" Type="http://schemas.openxmlformats.org/officeDocument/2006/relationships/hyperlink" Target="http://strategicethreserve.xyz" TargetMode="External"/><Relationship Id="rId5" Type="http://schemas.openxmlformats.org/officeDocument/2006/relationships/hyperlink" Target="https://www.prnewswire.com/news-releases/bitmine-immersion-bmnr-announces-eth-holdings-reaching-3-4-million-tokens-and-total-crypto-and-cash-holdings-of-13-7-billion-302602189.html"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hyperlink" Target="http://strategicethreserve.xyz" TargetMode="External"/><Relationship Id="rId4" Type="http://schemas.openxmlformats.org/officeDocument/2006/relationships/image" Target="../media/image2.png"/><Relationship Id="rId5" Type="http://schemas.openxmlformats.org/officeDocument/2006/relationships/image" Target="../media/image6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hyperlink" Target="https://www.strategicsolanareserve.org/" TargetMode="External"/><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png"/><Relationship Id="rId4" Type="http://schemas.openxmlformats.org/officeDocument/2006/relationships/hyperlink" Target="https://www.strategicsolanareserve.org/"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20" Type="http://schemas.openxmlformats.org/officeDocument/2006/relationships/image" Target="../media/image2.png"/><Relationship Id="rId11" Type="http://schemas.openxmlformats.org/officeDocument/2006/relationships/hyperlink" Target="https://www.theglobeandmail.com/investing/markets/stocks/RELI/pressreleases/35127207/reliance-global-group-reli-adds-xrp-to-digital-asset-treasury-expanding-enterprise-grade-blockchain-portfolio/" TargetMode="External"/><Relationship Id="rId10" Type="http://schemas.openxmlformats.org/officeDocument/2006/relationships/hyperlink" Target="https://www.thebcbc.com/the-bc-bud-co-diversifies-treasury-with-250-000-xrp-purchase-to-enhance-shareholder-value" TargetMode="External"/><Relationship Id="rId13" Type="http://schemas.openxmlformats.org/officeDocument/2006/relationships/hyperlink" Target="https://www.globenewswire.com/news-release/2025/06/12/3098438/0/en/Trident-Announces-up-to-500-Million-Financing-Plan-for-XRP-Treasury-and-appoints-Chaince-Securities-LLC-as-the-strategic-advisor.html" TargetMode="External"/><Relationship Id="rId12" Type="http://schemas.openxmlformats.org/officeDocument/2006/relationships/hyperlink" Target="https://www.newswire.ca/news-releases/evernorth-to-go-public-with-over-1-billion-in-gross-proceeds-863035823.html" TargetMode="External"/><Relationship Id="rId1" Type="http://schemas.openxmlformats.org/officeDocument/2006/relationships/slideLayout" Target="../slideLayouts/slideLayout11.xml"/><Relationship Id="rId2" Type="http://schemas.openxmlformats.org/officeDocument/2006/relationships/notesSlide" Target="../notesSlides/notesSlide126.xml"/><Relationship Id="rId3" Type="http://schemas.openxmlformats.org/officeDocument/2006/relationships/hyperlink" Target="https://www.sec.gov/Archives/edgar/data/1771885/000118518525000906/qntmex99-1.htm" TargetMode="External"/><Relationship Id="rId4" Type="http://schemas.openxmlformats.org/officeDocument/2006/relationships/hyperlink" Target="https://www.prnewswire.com/news-releases/hyperscale-data-reports-weekly-and-total-xrp-purchases-and-total-bitcoin-holdings-302543463.html" TargetMode="External"/><Relationship Id="rId9" Type="http://schemas.openxmlformats.org/officeDocument/2006/relationships/hyperlink" Target="https://www.thebcbc.com/the-bc-bud-co-announces-a-private-placement-the-purchase-of-xrp-and-a-market-making-agreement-with-red-cloud-securities" TargetMode="External"/><Relationship Id="rId15" Type="http://schemas.openxmlformats.org/officeDocument/2006/relationships/hyperlink" Target="https://www.globenewswire.com/news-release/2025/07/01/3108390/0/en/Webus-International-Secures-up-to-100-Million-Equity-Line-with-Ripple-Strategy-Holdings-on.html" TargetMode="External"/><Relationship Id="rId14" Type="http://schemas.openxmlformats.org/officeDocument/2006/relationships/hyperlink" Target="https://vivopower.com/news-and-insights/vivopower-announces-xrp-focused-digital-asset-treasury-strategy-and-us121-million-private-placement-priced-at-us6-05-per-share-above-last-market-closing-price-under-nasdaq-rules/" TargetMode="External"/><Relationship Id="rId17" Type="http://schemas.openxmlformats.org/officeDocument/2006/relationships/hyperlink" Target="https://www.prnewswire.com/news-releases/natures-miracle-holding-inc-announces-an-up-to-20-million-corporate-xrp-treasury-program-302511741.html" TargetMode="External"/><Relationship Id="rId16" Type="http://schemas.openxmlformats.org/officeDocument/2006/relationships/hyperlink" Target="https://www.globenewswire.com/news-release/2025/05/08/3077096/0/en/Wellgistics-Health-Secures-50M-Credit-Facility-and-Launches-XRP-Powered-Payment-Initiative.html" TargetMode="External"/><Relationship Id="rId5" Type="http://schemas.openxmlformats.org/officeDocument/2006/relationships/hyperlink" Target="https://www.prnewswire.com/news-releases/hyperscale-data-reports-weekly-and-total-xrp-purchases-302527274.html" TargetMode="External"/><Relationship Id="rId19" Type="http://schemas.openxmlformats.org/officeDocument/2006/relationships/hyperlink" Target="https://investors.worksport.com/post/worksport-wksp-to-adopt-cryptocurrency-bitcoin-and-xrp-for-corporate-treasury" TargetMode="External"/><Relationship Id="rId6" Type="http://schemas.openxmlformats.org/officeDocument/2006/relationships/hyperlink" Target="https://www.sec.gov/Archives/edgar/data/1790169/000106299325013438/form10q.htm" TargetMode="External"/><Relationship Id="rId18" Type="http://schemas.openxmlformats.org/officeDocument/2006/relationships/hyperlink" Target="https://x.com/gumi_pr/status/1961322494536896615" TargetMode="External"/><Relationship Id="rId7" Type="http://schemas.openxmlformats.org/officeDocument/2006/relationships/hyperlink" Target="https://www.globenewswire.com/news-release/2025/07/21/3118542/0/en/Everything-Blockchain-Announces-XRP-Purchase-as-Part-of-Expanding-Digital-Asset-Treasury.html" TargetMode="External"/><Relationship Id="rId8" Type="http://schemas.openxmlformats.org/officeDocument/2006/relationships/hyperlink" Target="https://www.globenewswire.com/news-release/2025/06/20/3102603/0/en/Everything-Blockchain-Plans-10M-Strategic-Acquisition-of-SOL-XRP-SUI-TAO-HYPE-Front-Running-Wall-Street.html"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x.com/gerovich/status/1973618587404476656" TargetMode="External"/><Relationship Id="rId4" Type="http://schemas.openxmlformats.org/officeDocument/2006/relationships/slide" Target="/ppt/slides/slide60.xml"/><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bitcointreasuries.net" TargetMode="External"/><Relationship Id="rId4" Type="http://schemas.openxmlformats.org/officeDocument/2006/relationships/hyperlink" Target="http://bitcointreasuries.net" TargetMode="External"/><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x.com/brian_armstrong/status/1983994174086197687" TargetMode="External"/><Relationship Id="rId4" Type="http://schemas.openxmlformats.org/officeDocument/2006/relationships/hyperlink" Target="https://d18rn0p25nwr6d.cloudfront.net/CIK-0001679788/a869e9e6-7bef-461f-ae28-5a688f86bcb8.pdf" TargetMode="External"/><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hyperlink" Target="https://www.prnewswire.com/news-releases/american-bitcoin-acquires-1-414-bitcoin-and-increases-strategic-reserve-to-3-865-bitcoin-302594818.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slide" Target="/ppt/slides/slide5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hyperlink" Target="https://www.frameworkit.com/about-us" TargetMode="External"/><Relationship Id="rId5"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2.png"/><Relationship Id="rId13" Type="http://schemas.openxmlformats.org/officeDocument/2006/relationships/image" Target="../media/image16.pn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hyperlink" Target="https://finance.yahoo.com/news/korean-public-company-bitplanet-kicks-022223004.html" TargetMode="External"/><Relationship Id="rId5" Type="http://schemas.openxmlformats.org/officeDocument/2006/relationships/hyperlink" Target="https://www.theglobeandmail.com/investing/markets/stocks/JZXN/pressreleases/35789315/jiuzi-holdings-launches-1-billion-bitcoin-treasury-with-solv-to-drive-institutional-yields-and-rwa-innovation/" TargetMode="External"/><Relationship Id="rId6" Type="http://schemas.openxmlformats.org/officeDocument/2006/relationships/hyperlink" Target="https://finance.yahoo.com/news/japanese-real-estate-firm-enters-065310853.html" TargetMode="External"/><Relationship Id="rId7" Type="http://schemas.openxmlformats.org/officeDocument/2006/relationships/hyperlink" Target="https://www.newsfilecorp.com/release/269762/DevvStream-Reports-BTC-and-SOL-Reserves-as-CryptoTreasury-Program-Accelerates?k=Bitcoin" TargetMode="External"/><Relationship Id="rId8" Type="http://schemas.openxmlformats.org/officeDocument/2006/relationships/hyperlink" Target="https://finance.yahoo.com/news/japanese-loans-giant-mbk-announces-233000731.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7.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1" Type="http://schemas.openxmlformats.org/officeDocument/2006/relationships/slide" Target="/ppt/slides/slide95.xml"/><Relationship Id="rId10" Type="http://schemas.openxmlformats.org/officeDocument/2006/relationships/slide" Target="/ppt/slides/slide90.xml"/><Relationship Id="rId13" Type="http://schemas.openxmlformats.org/officeDocument/2006/relationships/slide" Target="/ppt/slides/slide115.xml"/><Relationship Id="rId12" Type="http://schemas.openxmlformats.org/officeDocument/2006/relationships/slide" Target="/ppt/slides/slide108.xm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6.xml"/><Relationship Id="rId4" Type="http://schemas.openxmlformats.org/officeDocument/2006/relationships/slide" Target="/ppt/slides/slide12.xml"/><Relationship Id="rId9" Type="http://schemas.openxmlformats.org/officeDocument/2006/relationships/slide" Target="/ppt/slides/slide64.xml"/><Relationship Id="rId15" Type="http://schemas.openxmlformats.org/officeDocument/2006/relationships/image" Target="../media/image2.png"/><Relationship Id="rId14" Type="http://schemas.openxmlformats.org/officeDocument/2006/relationships/slide" Target="/ppt/slides/slide127.xml"/><Relationship Id="rId5" Type="http://schemas.openxmlformats.org/officeDocument/2006/relationships/slide" Target="/ppt/slides/slide16.xml"/><Relationship Id="rId6" Type="http://schemas.openxmlformats.org/officeDocument/2006/relationships/slide" Target="/ppt/slides/slide28.xml"/><Relationship Id="rId7" Type="http://schemas.openxmlformats.org/officeDocument/2006/relationships/slide" Target="/ppt/slides/slide32.xml"/><Relationship Id="rId8" Type="http://schemas.openxmlformats.org/officeDocument/2006/relationships/slide" Target="/ppt/slides/slide4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hyperlink" Target="https://x.com/IIICapital/status/1981428022957003017" TargetMode="External"/><Relationship Id="rId6" Type="http://schemas.openxmlformats.org/officeDocument/2006/relationships/hyperlink" Target="https://www.linkedin.com/in/joe-burnett-btc"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www.coindesk.com/markets/2025/11/04/strategy-introduces-a-euro-denominated-preferred-stock-stream-following-q3-earnings"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youtube.com/watch?v=M-grdrS4-cM&amp;embeds_referring_euri=https%3A%2F%2Fyoutubetotranscript.com%2F" TargetMode="External"/><Relationship Id="rId4" Type="http://schemas.openxmlformats.org/officeDocument/2006/relationships/hyperlink" Target="https://www.youtube.com/watch?v=M-grdrS4-cM&amp;embeds_referring_euri=https%3A%2F%2Fyoutubetotranscript.com%2F" TargetMode="External"/><Relationship Id="rId5" Type="http://schemas.openxmlformats.org/officeDocument/2006/relationships/image" Target="../media/image41.png"/><Relationship Id="rId6"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hyperlink" Target="https://assets.contentstack.io/v3/assets/bltf8d808d9b8cebd37/blt9b84fb10213f43b9/6903bc2de0bf2aa118a4627f/q3-2025-strategy-earnings-presentation.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strive.com/article/strive_announces_nasdaq_listing_of_sata_and_closing_of_oversubscribed__upsized_ipo" TargetMode="Externa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www.youtube.com/watch?v=83c7l4AsAJQ" TargetMode="External"/><Relationship Id="rId4" Type="http://schemas.openxmlformats.org/officeDocument/2006/relationships/image" Target="../media/image28.png"/><Relationship Id="rId5" Type="http://schemas.openxmlformats.org/officeDocument/2006/relationships/hyperlink" Target="https://www.linkedin.com/in/mattcole-cfa/" TargetMode="External"/><Relationship Id="rId6"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8.png"/><Relationship Id="rId4" Type="http://schemas.openxmlformats.org/officeDocument/2006/relationships/hyperlink" Target="https://bitcoinreservesummit.com/speakers/ben-werkman/" TargetMode="External"/><Relationship Id="rId5" Type="http://schemas.openxmlformats.org/officeDocument/2006/relationships/hyperlink" Target="https://www.youtube.com/watch?v=83c7l4AsAJQ" TargetMode="External"/><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contents.xj-storage.jp/xcontents/33500/58962d3f/aa82/42b3/ba6d/0d4d8bdab06b/140120251028579829.pdf" TargetMode="External"/><Relationship Id="rId4" Type="http://schemas.openxmlformats.org/officeDocument/2006/relationships/hyperlink" Target="https://x.com/DylanLeClair_/status/1955550094553440564" TargetMode="External"/><Relationship Id="rId5"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metaplanet.jp" TargetMode="External"/><Relationship Id="rId4" Type="http://schemas.openxmlformats.org/officeDocument/2006/relationships/hyperlink" Target="https://x.com/gerovich/status/1979039434806039027" TargetMode="External"/><Relationship Id="rId5" Type="http://schemas.openxmlformats.org/officeDocument/2006/relationships/image" Target="../media/image26.png"/><Relationship Id="rId6"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0.png"/><Relationship Id="rId4" Type="http://schemas.openxmlformats.org/officeDocument/2006/relationships/hyperlink" Target="https://x.com/gerovich/status/1979039434806039027" TargetMode="External"/><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bitcointreasuries.net/glossary/market-cap-to-net-asset-value-mnav" TargetMode="Externa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0.png"/><Relationship Id="rId4" Type="http://schemas.openxmlformats.org/officeDocument/2006/relationships/hyperlink" Target="https://protos.com/chart-mnav-down-across-bitcoin-treasury-companies/" TargetMode="External"/><Relationship Id="rId5"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bitcointreasuries.net" TargetMode="External"/><Relationship Id="rId4" Type="http://schemas.openxmlformats.org/officeDocument/2006/relationships/image" Target="../media/image2.png"/><Relationship Id="rId5"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hyperlink" Target="https://update.10xresearch.com/p/after-the-magic-how-bitcoin-treasury-firms-must-evolve-beyond-nav-illusion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hyperlink" Target="https://x.com/jimdorra/status/1972685943908774017" TargetMode="External"/><Relationship Id="rId4" Type="http://schemas.openxmlformats.org/officeDocument/2006/relationships/image" Target="../media/image30.png"/><Relationship Id="rId5"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x.com/gerovich/status/1983026585746690476" TargetMode="External"/><Relationship Id="rId4" Type="http://schemas.openxmlformats.org/officeDocument/2006/relationships/hyperlink" Target="https://www.lmfunding.com/investors/news-events/press-releases/detail/171/lm-funding-america-announces-1-5-million-share-repurchase" TargetMode="External"/><Relationship Id="rId5" Type="http://schemas.openxmlformats.org/officeDocument/2006/relationships/hyperlink" Target="https://www.theglobeandmail.com/investing/markets/stocks/SQNS/pressreleases/35152739/sequans-communications-announces-ads-buyback-program/" TargetMode="External"/><Relationship Id="rId6" Type="http://schemas.openxmlformats.org/officeDocument/2006/relationships/hyperlink" Target="https://ir.emperydigital.com/news-events/press-releases/detail/158/empery-digital-announces-update-on-share-repurchase-program" TargetMode="External"/><Relationship Id="rId7" Type="http://schemas.openxmlformats.org/officeDocument/2006/relationships/hyperlink" Target="https://www.coindesk.com/business/2025/10/31/brazil-s-oranjebtc-joins-wave-of-struggling-crypto-treasury-firms-turning-to-buybacks" TargetMode="External"/><Relationship Id="rId8"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prnewswire.com/news-releases/ethzilla-sells-approximately-40mm-eth-to-facilitate-stock-repurchases-302595722.html" TargetMode="External"/><Relationship Id="rId4" Type="http://schemas.openxmlformats.org/officeDocument/2006/relationships/hyperlink" Target="https://www.reuters.com/press-releases/fg-nexus-launches-share-buyback-program-2025-10-20/" TargetMode="External"/><Relationship Id="rId5" Type="http://schemas.openxmlformats.org/officeDocument/2006/relationships/hyperlink" Target="https://ir.nano.cn/news-releases/news-release-details/nano-labs-ltd-announces-us250-million-share-repurchase-program" TargetMode="External"/><Relationship Id="rId6" Type="http://schemas.openxmlformats.org/officeDocument/2006/relationships/hyperlink" Target="https://www.theglobeandmail.com/investing/markets/stocks/FORD/pressreleases/35888142/forward-industries-announces-resale-prospectus-supplement-board-authorizes-new-1-billion-share-repurchase-program/" TargetMode="External"/><Relationship Id="rId7"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hyperlink" Target="https://contents.xj-storage.jp/xcontents/33500/8f14b71e/f64c/4194/a0d9/43960f985a27/140120251028579824.pdf" TargetMode="External"/><Relationship Id="rId4" Type="http://schemas.openxmlformats.org/officeDocument/2006/relationships/hyperlink" Target="https://contents.xj-storage.jp/xcontents/33500/4ba8df12/8f98/4e0a/99cd/37e4650afe48/140120251031585496.pdf" TargetMode="External"/><Relationship Id="rId5"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4.png"/><Relationship Id="rId4" Type="http://schemas.openxmlformats.org/officeDocument/2006/relationships/hyperlink" Target="https://x.com/Metaplanet_JP/status/1983025307633217677" TargetMode="External"/><Relationship Id="rId5" Type="http://schemas.openxmlformats.org/officeDocument/2006/relationships/hyperlink" Target="https://www.reuters.com/markets/companies/3350.t/charts" TargetMode="External"/><Relationship Id="rId6"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5.png"/><Relationship Id="rId4" Type="http://schemas.openxmlformats.org/officeDocument/2006/relationships/hyperlink" Target="https://www.reuters.com/markets/companies/3350.t/charts" TargetMode="External"/><Relationship Id="rId5" Type="http://schemas.openxmlformats.org/officeDocument/2006/relationships/image" Target="../media/image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s://www.linkedin.com/in/adam-livingston-b6935a16b/?miniProfileUrn=urn%253Ali%253Afsd_profile%253AACoAAChz8wEBak82dnaFsAzVokVyLvq7BEXEy0A&amp;skipRedirect=true&amp;miniProfileUrn=urn%3Ali%3Afsd_profile%3AACoAAChz8wEBak82dnaFsAzVokVyLvq7BEXEy0A" TargetMode="External"/><Relationship Id="rId4" Type="http://schemas.openxmlformats.org/officeDocument/2006/relationships/image" Target="../media/image2.png"/><Relationship Id="rId5"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www.fidelitydigitalassets.com/research-and-insights/bitcoins-illiquid-supply-new-era-investors" TargetMode="Externa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hyperlink" Target="https://www.fidelitydigitalassets.com/research-and-insights/bitcoins-illiquid-supply-new-era-investors" TargetMode="External"/><Relationship Id="rId4" Type="http://schemas.openxmlformats.org/officeDocument/2006/relationships/image" Target="../media/image2.png"/><Relationship Id="rId5" Type="http://schemas.openxmlformats.org/officeDocument/2006/relationships/image" Target="../media/image5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s://www.fidelitydigitalassets.com/research-and-insights/bitcoins-illiquid-supply-new-era-investors" TargetMode="Externa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43.jpg"/><Relationship Id="rId4" Type="http://schemas.openxmlformats.org/officeDocument/2006/relationships/hyperlink" Target="https://www.finnotes.org/people/brian-dixon" TargetMode="External"/><Relationship Id="rId5"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55.png"/><Relationship Id="rId4" Type="http://schemas.openxmlformats.org/officeDocument/2006/relationships/image" Target="../media/image2.png"/><Relationship Id="rId5" Type="http://schemas.openxmlformats.org/officeDocument/2006/relationships/hyperlink" Target="https://offthechain.capital/charts/" TargetMode="External"/><Relationship Id="rId6" Type="http://schemas.openxmlformats.org/officeDocument/2006/relationships/hyperlink" Target="http://coinmarketcap.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59.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64.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63.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hyperlink" Target="https://sequans.com/sequans-redeems-50-of-convertible-debt-through-strategic-asset-reallocation/?utm_source=newsletter.bitcointreasuries.net&amp;utm_medium=referral&amp;utm_campaign=why-did-sequans-just-break-the-cardinal-rule-for-bitcoin-treasuries" TargetMode="External"/><Relationship Id="rId4" Type="http://schemas.openxmlformats.org/officeDocument/2006/relationships/hyperlink" Target="https://www.theglobeandmail.com/investing/markets/stocks/SQNS/pressreleases/35152739/sequans-communications-announces-ads-buyback-program/" TargetMode="External"/><Relationship Id="rId5" Type="http://schemas.openxmlformats.org/officeDocument/2006/relationships/image" Target="../media/image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57.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69958" y="14057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500"/>
              <a:t>October</a:t>
            </a:r>
            <a:r>
              <a:rPr lang="en" sz="4500"/>
              <a:t> 2025 Adoption Report</a:t>
            </a:r>
            <a:endParaRPr sz="4500"/>
          </a:p>
        </p:txBody>
      </p:sp>
      <p:pic>
        <p:nvPicPr>
          <p:cNvPr id="55" name="Google Shape;55;p13" title="BTCTreasuriesLogoHD.png"/>
          <p:cNvPicPr preferRelativeResize="0"/>
          <p:nvPr/>
        </p:nvPicPr>
        <p:blipFill>
          <a:blip r:embed="rId3">
            <a:alphaModFix/>
          </a:blip>
          <a:stretch>
            <a:fillRect/>
          </a:stretch>
        </p:blipFill>
        <p:spPr>
          <a:xfrm>
            <a:off x="761416" y="1692863"/>
            <a:ext cx="7621170"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1800"/>
              <a:t>Held by all tracked entities near the end of </a:t>
            </a:r>
            <a:r>
              <a:rPr b="1" lang="en"/>
              <a:t>October</a:t>
            </a:r>
            <a:br>
              <a:rPr lang="en" sz="1800"/>
            </a:br>
            <a:r>
              <a:rPr lang="en" sz="1600"/>
              <a:t>Including all companies, ETFs, governments, and other entities</a:t>
            </a:r>
            <a:endParaRPr sz="1600"/>
          </a:p>
        </p:txBody>
      </p:sp>
      <p:sp>
        <p:nvSpPr>
          <p:cNvPr id="124" name="Google Shape;124;p22"/>
          <p:cNvSpPr txBox="1"/>
          <p:nvPr>
            <p:ph type="title"/>
          </p:nvPr>
        </p:nvSpPr>
        <p:spPr>
          <a:xfrm>
            <a:off x="311700" y="1106125"/>
            <a:ext cx="8520600" cy="1963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10000"/>
              <a:t>4.05 </a:t>
            </a:r>
            <a:r>
              <a:rPr lang="en" sz="6175"/>
              <a:t>MILLION BTC </a:t>
            </a:r>
            <a:endParaRPr sz="6175"/>
          </a:p>
        </p:txBody>
      </p:sp>
      <p:pic>
        <p:nvPicPr>
          <p:cNvPr id="125" name="Google Shape;125;p22"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770"/>
              <a:buNone/>
            </a:pPr>
            <a:r>
              <a:rPr b="1" lang="en" sz="1460"/>
              <a:t>Jiuzi Holdings</a:t>
            </a:r>
            <a:r>
              <a:rPr lang="en" sz="1460"/>
              <a:t> is pursuing a somewhat unique strategy for its holdings: </a:t>
            </a:r>
            <a:r>
              <a:rPr lang="en" sz="1460" u="sng">
                <a:solidFill>
                  <a:schemeClr val="hlink"/>
                </a:solidFill>
                <a:hlinkClick r:id="rId3"/>
              </a:rPr>
              <a:t>deploying</a:t>
            </a:r>
            <a:r>
              <a:rPr lang="en" sz="1460"/>
              <a:t> up to 10,000 Bitcoin into SolvBTC.BNB, a BNB Chain-based staking platform.</a:t>
            </a:r>
            <a:endParaRPr sz="1460"/>
          </a:p>
          <a:p>
            <a:pPr indent="0" lvl="0" marL="0" rtl="0" algn="l">
              <a:lnSpc>
                <a:spcPct val="105000"/>
              </a:lnSpc>
              <a:spcBef>
                <a:spcPts val="1200"/>
              </a:spcBef>
              <a:spcAft>
                <a:spcPts val="0"/>
              </a:spcAft>
              <a:buSzPts val="770"/>
              <a:buNone/>
            </a:pPr>
            <a:r>
              <a:rPr b="1" lang="en" sz="1460"/>
              <a:t>The company could allocate the full amount of its $1 billion digital asset plan </a:t>
            </a:r>
            <a:r>
              <a:rPr lang="en" sz="1460"/>
              <a:t>— although BitcoinTreasuries.net</a:t>
            </a:r>
            <a:r>
              <a:rPr lang="en" sz="1460"/>
              <a:t> data indicates Jiuzi holds just 100 BTC ($10 million) at present.</a:t>
            </a:r>
            <a:endParaRPr sz="1460"/>
          </a:p>
          <a:p>
            <a:pPr indent="0" lvl="0" marL="0" rtl="0" algn="l">
              <a:lnSpc>
                <a:spcPct val="105000"/>
              </a:lnSpc>
              <a:spcBef>
                <a:spcPts val="1200"/>
              </a:spcBef>
              <a:spcAft>
                <a:spcPts val="0"/>
              </a:spcAft>
              <a:buSzPts val="770"/>
              <a:buNone/>
            </a:pPr>
            <a:r>
              <a:rPr lang="en" sz="1460"/>
              <a:t>The allocation</a:t>
            </a:r>
            <a:r>
              <a:rPr lang="en" sz="1460"/>
              <a:t> of funds would also constitute a significant addition to </a:t>
            </a:r>
            <a:r>
              <a:rPr lang="en" sz="1460"/>
              <a:t>SolvBTC.BNB, which held about </a:t>
            </a:r>
            <a:r>
              <a:rPr lang="en" sz="1460"/>
              <a:t>$1.07 billion in total value locked on Nov. 10.</a:t>
            </a:r>
            <a:endParaRPr sz="1460"/>
          </a:p>
          <a:p>
            <a:pPr indent="0" lvl="0" marL="0" rtl="0" algn="l">
              <a:lnSpc>
                <a:spcPct val="105000"/>
              </a:lnSpc>
              <a:spcBef>
                <a:spcPts val="1200"/>
              </a:spcBef>
              <a:spcAft>
                <a:spcPts val="0"/>
              </a:spcAft>
              <a:buSzPts val="770"/>
              <a:buNone/>
            </a:pPr>
            <a:r>
              <a:rPr lang="en" sz="1460"/>
              <a:t>Jiuzi Holdings CEO Li Tao called the partnership “a powerful accelerator for achieving our vision of becoming the premier platform for global institutions to access Bitcoin and will </a:t>
            </a:r>
            <a:r>
              <a:rPr b="1" lang="en" sz="1460"/>
              <a:t>unlock a clear path to immense value creation for our company and shareholders." </a:t>
            </a:r>
            <a:endParaRPr b="1" sz="1460"/>
          </a:p>
          <a:p>
            <a:pPr indent="0" lvl="0" marL="0" rtl="0" algn="l">
              <a:lnSpc>
                <a:spcPct val="105000"/>
              </a:lnSpc>
              <a:spcBef>
                <a:spcPts val="1200"/>
              </a:spcBef>
              <a:spcAft>
                <a:spcPts val="1200"/>
              </a:spcAft>
              <a:buClr>
                <a:schemeClr val="dk1"/>
              </a:buClr>
              <a:buSzPts val="770"/>
              <a:buFont typeface="Arial"/>
              <a:buNone/>
            </a:pPr>
            <a:r>
              <a:rPr lang="en" sz="1460"/>
              <a:t>Staking is already somewhat common in Ethereum treasuries, such as </a:t>
            </a:r>
            <a:r>
              <a:rPr b="1" lang="en" sz="1460"/>
              <a:t>BitMine and SharpLink</a:t>
            </a:r>
            <a:r>
              <a:rPr lang="en" sz="1460"/>
              <a:t>, but it remains to be seen whether this trend will grow among Bitcoin treasuries specifically.</a:t>
            </a:r>
            <a:endParaRPr sz="1460"/>
          </a:p>
        </p:txBody>
      </p:sp>
      <p:sp>
        <p:nvSpPr>
          <p:cNvPr id="787" name="Google Shape;787;p1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Jiuzi Plans to Stake 10,000 BTC</a:t>
            </a:r>
            <a:endParaRPr/>
          </a:p>
        </p:txBody>
      </p:sp>
      <p:pic>
        <p:nvPicPr>
          <p:cNvPr id="788" name="Google Shape;788;p112"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SolvBTC Holdings</a:t>
            </a:r>
            <a:endParaRPr/>
          </a:p>
        </p:txBody>
      </p:sp>
      <p:sp>
        <p:nvSpPr>
          <p:cNvPr id="794" name="Google Shape;794;p113"/>
          <p:cNvSpPr txBox="1"/>
          <p:nvPr/>
        </p:nvSpPr>
        <p:spPr>
          <a:xfrm>
            <a:off x="107600" y="4684550"/>
            <a:ext cx="31587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999999"/>
                </a:solidFill>
              </a:rPr>
              <a:t>Chart: </a:t>
            </a:r>
            <a:r>
              <a:rPr i="1" lang="en" sz="1100" u="sng">
                <a:solidFill>
                  <a:srgbClr val="999999"/>
                </a:solidFill>
                <a:hlinkClick r:id="rId3">
                  <a:extLst>
                    <a:ext uri="{A12FA001-AC4F-418D-AE19-62706E023703}">
                      <ahyp:hlinkClr val="tx"/>
                    </a:ext>
                  </a:extLst>
                </a:hlinkClick>
              </a:rPr>
              <a:t>DeFiLlama</a:t>
            </a:r>
            <a:endParaRPr i="1" sz="1100">
              <a:solidFill>
                <a:srgbClr val="999999"/>
              </a:solidFill>
            </a:endParaRPr>
          </a:p>
        </p:txBody>
      </p:sp>
      <p:pic>
        <p:nvPicPr>
          <p:cNvPr id="795" name="Google Shape;795;p113"/>
          <p:cNvPicPr preferRelativeResize="0"/>
          <p:nvPr/>
        </p:nvPicPr>
        <p:blipFill>
          <a:blip r:embed="rId4">
            <a:alphaModFix/>
          </a:blip>
          <a:stretch>
            <a:fillRect/>
          </a:stretch>
        </p:blipFill>
        <p:spPr>
          <a:xfrm>
            <a:off x="668553" y="1170125"/>
            <a:ext cx="7806894" cy="3076252"/>
          </a:xfrm>
          <a:prstGeom prst="rect">
            <a:avLst/>
          </a:prstGeom>
          <a:noFill/>
          <a:ln>
            <a:noFill/>
          </a:ln>
        </p:spPr>
      </p:pic>
      <p:pic>
        <p:nvPicPr>
          <p:cNvPr id="796" name="Google Shape;796;p113"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00" name="Shape 800"/>
        <p:cNvGrpSpPr/>
        <p:nvPr/>
      </p:nvGrpSpPr>
      <p:grpSpPr>
        <a:xfrm>
          <a:off x="0" y="0"/>
          <a:ext cx="0" cy="0"/>
          <a:chOff x="0" y="0"/>
          <a:chExt cx="0" cy="0"/>
        </a:xfrm>
      </p:grpSpPr>
      <p:sp>
        <p:nvSpPr>
          <p:cNvPr id="801" name="Google Shape;801;p1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Strategy Receives B- Credit Rating</a:t>
            </a:r>
            <a:endParaRPr sz="2300">
              <a:solidFill>
                <a:srgbClr val="B7B7B7"/>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Strategy Receives B- Credit Rating </a:t>
            </a:r>
            <a:endParaRPr/>
          </a:p>
          <a:p>
            <a:pPr indent="0" lvl="0" marL="0" rtl="0" algn="l">
              <a:spcBef>
                <a:spcPts val="0"/>
              </a:spcBef>
              <a:spcAft>
                <a:spcPts val="0"/>
              </a:spcAft>
              <a:buNone/>
            </a:pPr>
            <a:r>
              <a:t/>
            </a:r>
            <a:endParaRPr/>
          </a:p>
        </p:txBody>
      </p:sp>
      <p:sp>
        <p:nvSpPr>
          <p:cNvPr id="807" name="Google Shape;807;p1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SzPts val="1100"/>
              <a:buNone/>
            </a:pPr>
            <a:r>
              <a:rPr lang="en" sz="1600"/>
              <a:t>Strategy notably received a </a:t>
            </a:r>
            <a:r>
              <a:rPr lang="en" sz="1600" u="sng">
                <a:solidFill>
                  <a:schemeClr val="hlink"/>
                </a:solidFill>
                <a:hlinkClick r:id="rId3"/>
              </a:rPr>
              <a:t>B- credit rating</a:t>
            </a:r>
            <a:r>
              <a:rPr lang="en" sz="1600"/>
              <a:t> for its business activities from S&amp;P Global.</a:t>
            </a:r>
            <a:endParaRPr sz="1600"/>
          </a:p>
          <a:p>
            <a:pPr indent="0" lvl="0" marL="0" rtl="0" algn="l">
              <a:spcBef>
                <a:spcPts val="1200"/>
              </a:spcBef>
              <a:spcAft>
                <a:spcPts val="0"/>
              </a:spcAft>
              <a:buSzPts val="1100"/>
              <a:buNone/>
            </a:pPr>
            <a:r>
              <a:rPr lang="en" sz="1600"/>
              <a:t>While some headlines highlighted the rating’s “junk bond” status and risk of default, the rating itself emphasizes a</a:t>
            </a:r>
            <a:r>
              <a:rPr b="1" lang="en" sz="1600"/>
              <a:t> stable outlook </a:t>
            </a:r>
            <a:r>
              <a:rPr lang="en" sz="1600"/>
              <a:t>in accordance with the </a:t>
            </a:r>
            <a:r>
              <a:rPr b="1" lang="en" sz="1600"/>
              <a:t>expectation that Strategy will continue to prudently manage maturities of its convertible debt.</a:t>
            </a:r>
            <a:endParaRPr b="1" sz="1600"/>
          </a:p>
          <a:p>
            <a:pPr indent="0" lvl="0" marL="0" rtl="0" algn="l">
              <a:spcBef>
                <a:spcPts val="1200"/>
              </a:spcBef>
              <a:spcAft>
                <a:spcPts val="0"/>
              </a:spcAft>
              <a:buSzPts val="1100"/>
              <a:buNone/>
            </a:pPr>
            <a:r>
              <a:rPr lang="en" sz="1600"/>
              <a:t>S&amp;P Global adds that Strategy’s various risks are only partially offset by its “strong access to capital markets and prudent management of its capital structure.”</a:t>
            </a:r>
            <a:endParaRPr sz="1600"/>
          </a:p>
          <a:p>
            <a:pPr indent="0" lvl="0" marL="0" rtl="0" algn="l">
              <a:spcBef>
                <a:spcPts val="1200"/>
              </a:spcBef>
              <a:spcAft>
                <a:spcPts val="0"/>
              </a:spcAft>
              <a:buSzPts val="1100"/>
              <a:buNone/>
            </a:pPr>
            <a:r>
              <a:rPr lang="en" sz="1600"/>
              <a:t>The rating also highlighted an “</a:t>
            </a:r>
            <a:r>
              <a:rPr b="1" lang="en" sz="1600"/>
              <a:t>inherent currency mismatch</a:t>
            </a:r>
            <a:r>
              <a:rPr lang="en" sz="1600"/>
              <a:t>,” with the company holding a large amount of Bitcoin but owing dividends, maturities, and debt interest in U.S. dollars.</a:t>
            </a:r>
            <a:endParaRPr sz="1600"/>
          </a:p>
          <a:p>
            <a:pPr indent="0" lvl="0" marL="0" rtl="0" algn="l">
              <a:spcBef>
                <a:spcPts val="1200"/>
              </a:spcBef>
              <a:spcAft>
                <a:spcPts val="0"/>
              </a:spcAft>
              <a:buSzPts val="1100"/>
              <a:buNone/>
            </a:pPr>
            <a:r>
              <a:rPr lang="en" sz="1600"/>
              <a:t>Strategy executive chair Michael Saylor, meanwhile, </a:t>
            </a:r>
            <a:r>
              <a:rPr lang="en" sz="1600" u="sng">
                <a:solidFill>
                  <a:schemeClr val="hlink"/>
                </a:solidFill>
                <a:hlinkClick r:id="rId4"/>
              </a:rPr>
              <a:t>called</a:t>
            </a:r>
            <a:r>
              <a:rPr lang="en" sz="1600"/>
              <a:t> the designation “</a:t>
            </a:r>
            <a:r>
              <a:rPr b="1" lang="en" sz="1600"/>
              <a:t>the first-ever rating of a Bitcoin Treasury Company by a major credit rating agency.”</a:t>
            </a:r>
            <a:endParaRPr b="1" sz="1600"/>
          </a:p>
          <a:p>
            <a:pPr indent="0" lvl="0" marL="0" rtl="0" algn="l">
              <a:spcBef>
                <a:spcPts val="1200"/>
              </a:spcBef>
              <a:spcAft>
                <a:spcPts val="1200"/>
              </a:spcAft>
              <a:buSzPts val="688"/>
              <a:buNone/>
            </a:pPr>
            <a:r>
              <a:t/>
            </a:r>
            <a:endParaRPr sz="1600"/>
          </a:p>
        </p:txBody>
      </p:sp>
      <p:pic>
        <p:nvPicPr>
          <p:cNvPr id="808" name="Google Shape;808;p115"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116"/>
          <p:cNvPicPr preferRelativeResize="0"/>
          <p:nvPr/>
        </p:nvPicPr>
        <p:blipFill>
          <a:blip r:embed="rId3">
            <a:alphaModFix/>
          </a:blip>
          <a:stretch>
            <a:fillRect/>
          </a:stretch>
        </p:blipFill>
        <p:spPr>
          <a:xfrm>
            <a:off x="152400" y="298400"/>
            <a:ext cx="8839204" cy="4406654"/>
          </a:xfrm>
          <a:prstGeom prst="rect">
            <a:avLst/>
          </a:prstGeom>
          <a:noFill/>
          <a:ln cap="flat" cmpd="sng" w="9525">
            <a:solidFill>
              <a:srgbClr val="B7B7B7"/>
            </a:solidFill>
            <a:prstDash val="solid"/>
            <a:round/>
            <a:headEnd len="sm" w="sm" type="none"/>
            <a:tailEnd len="sm" w="sm" type="none"/>
          </a:ln>
        </p:spPr>
      </p:pic>
      <p:sp>
        <p:nvSpPr>
          <p:cNvPr id="814" name="Google Shape;814;p116"/>
          <p:cNvSpPr txBox="1"/>
          <p:nvPr/>
        </p:nvSpPr>
        <p:spPr>
          <a:xfrm>
            <a:off x="30125" y="4794725"/>
            <a:ext cx="74919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Image: Edited from </a:t>
            </a:r>
            <a:r>
              <a:rPr i="1" lang="en" sz="1000" u="sng">
                <a:solidFill>
                  <a:srgbClr val="B7B7B7"/>
                </a:solidFill>
                <a:hlinkClick r:id="rId4">
                  <a:extLst>
                    <a:ext uri="{A12FA001-AC4F-418D-AE19-62706E023703}">
                      <ahyp:hlinkClr val="tx"/>
                    </a:ext>
                  </a:extLst>
                </a:hlinkClick>
              </a:rPr>
              <a:t>https://www.spglobal.com/ratings/en/regulatory/article/-/view/type/HTML/id/3466223</a:t>
            </a:r>
            <a:endParaRPr i="1" sz="1000">
              <a:solidFill>
                <a:srgbClr val="B7B7B7"/>
              </a:solidFill>
            </a:endParaRPr>
          </a:p>
        </p:txBody>
      </p:sp>
      <p:pic>
        <p:nvPicPr>
          <p:cNvPr id="815" name="Google Shape;815;p116"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19" name="Shape 819"/>
        <p:cNvGrpSpPr/>
        <p:nvPr/>
      </p:nvGrpSpPr>
      <p:grpSpPr>
        <a:xfrm>
          <a:off x="0" y="0"/>
          <a:ext cx="0" cy="0"/>
          <a:chOff x="0" y="0"/>
          <a:chExt cx="0" cy="0"/>
        </a:xfrm>
      </p:grpSpPr>
      <p:sp>
        <p:nvSpPr>
          <p:cNvPr id="820" name="Google Shape;820;p1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Other Headlines</a:t>
            </a:r>
            <a:endParaRPr sz="2300">
              <a:solidFill>
                <a:srgbClr val="B7B7B7"/>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18"/>
          <p:cNvSpPr txBox="1"/>
          <p:nvPr>
            <p:ph idx="1" type="body"/>
          </p:nvPr>
        </p:nvSpPr>
        <p:spPr>
          <a:xfrm>
            <a:off x="301125" y="1163048"/>
            <a:ext cx="8520600" cy="41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Positive coverage of Bitcoin treasuries continued throughout September and October:</a:t>
            </a:r>
            <a:endParaRPr sz="1400"/>
          </a:p>
          <a:p>
            <a:pPr indent="-317500" lvl="0" marL="457200" rtl="0" algn="l">
              <a:spcBef>
                <a:spcPts val="1200"/>
              </a:spcBef>
              <a:spcAft>
                <a:spcPts val="0"/>
              </a:spcAft>
              <a:buSzPts val="1400"/>
              <a:buChar char="●"/>
            </a:pPr>
            <a:r>
              <a:rPr lang="en" sz="1400" u="sng">
                <a:solidFill>
                  <a:schemeClr val="hlink"/>
                </a:solidFill>
                <a:hlinkClick r:id="rId3"/>
              </a:rPr>
              <a:t>Forbes</a:t>
            </a:r>
            <a:r>
              <a:rPr lang="en" sz="1400"/>
              <a:t> published</a:t>
            </a:r>
            <a:r>
              <a:rPr b="1" lang="en" sz="1400"/>
              <a:t> “Past Midnight, The Crypto Treasury Party Is Just Getting Started,”</a:t>
            </a:r>
            <a:r>
              <a:rPr lang="en" sz="1400"/>
              <a:t> noting interest among investors and startups despite risks</a:t>
            </a:r>
            <a:br>
              <a:rPr lang="en" sz="1400"/>
            </a:br>
            <a:endParaRPr sz="1400"/>
          </a:p>
          <a:p>
            <a:pPr indent="-317500" lvl="0" marL="457200" rtl="0" algn="l">
              <a:spcBef>
                <a:spcPts val="0"/>
              </a:spcBef>
              <a:spcAft>
                <a:spcPts val="0"/>
              </a:spcAft>
              <a:buSzPts val="1400"/>
              <a:buChar char="●"/>
            </a:pPr>
            <a:r>
              <a:rPr lang="en" sz="1400" u="sng">
                <a:solidFill>
                  <a:schemeClr val="hlink"/>
                </a:solidFill>
                <a:hlinkClick r:id="rId4"/>
              </a:rPr>
              <a:t>Fidelity</a:t>
            </a:r>
            <a:r>
              <a:rPr lang="en" sz="1400"/>
              <a:t> recognized digital assets as a </a:t>
            </a:r>
            <a:r>
              <a:rPr b="1" lang="en" sz="1400"/>
              <a:t>“legitimate treasury allocation</a:t>
            </a:r>
            <a:r>
              <a:rPr lang="en" sz="1400"/>
              <a:t>,” noting the trend resembles the</a:t>
            </a:r>
            <a:r>
              <a:rPr b="1" lang="en" sz="1400"/>
              <a:t> adoption curve of earlier transformative technologies</a:t>
            </a:r>
            <a:br>
              <a:rPr lang="en" sz="1400"/>
            </a:br>
            <a:endParaRPr sz="1400"/>
          </a:p>
          <a:p>
            <a:pPr indent="-317500" lvl="0" marL="457200" rtl="0" algn="l">
              <a:spcBef>
                <a:spcPts val="0"/>
              </a:spcBef>
              <a:spcAft>
                <a:spcPts val="0"/>
              </a:spcAft>
              <a:buSzPts val="1400"/>
              <a:buChar char="●"/>
            </a:pPr>
            <a:r>
              <a:rPr lang="en" sz="1400" u="sng">
                <a:solidFill>
                  <a:schemeClr val="accent5"/>
                </a:solidFill>
                <a:hlinkClick r:id="rId5">
                  <a:extLst>
                    <a:ext uri="{A12FA001-AC4F-418D-AE19-62706E023703}">
                      <ahyp:hlinkClr val="tx"/>
                    </a:ext>
                  </a:extLst>
                </a:hlinkClick>
              </a:rPr>
              <a:t>Barron’s</a:t>
            </a:r>
            <a:r>
              <a:rPr lang="en" sz="1400"/>
              <a:t> called crypto treasuries </a:t>
            </a:r>
            <a:r>
              <a:rPr b="1" lang="en" sz="1400"/>
              <a:t>“the new SPACs,”</a:t>
            </a:r>
            <a:r>
              <a:rPr lang="en" sz="1400"/>
              <a:t> highlighting their fundraising potential </a:t>
            </a:r>
            <a:br>
              <a:rPr lang="en" sz="1400"/>
            </a:br>
            <a:endParaRPr sz="1400"/>
          </a:p>
          <a:p>
            <a:pPr indent="-317500" lvl="0" marL="457200" rtl="0" algn="l">
              <a:spcBef>
                <a:spcPts val="0"/>
              </a:spcBef>
              <a:spcAft>
                <a:spcPts val="0"/>
              </a:spcAft>
              <a:buSzPts val="1400"/>
              <a:buChar char="●"/>
            </a:pPr>
            <a:r>
              <a:rPr lang="en" sz="1400" u="sng">
                <a:solidFill>
                  <a:schemeClr val="hlink"/>
                </a:solidFill>
                <a:hlinkClick r:id="rId6"/>
              </a:rPr>
              <a:t>Bloomberg</a:t>
            </a:r>
            <a:r>
              <a:rPr lang="en" sz="1400"/>
              <a:t> noted </a:t>
            </a:r>
            <a:r>
              <a:rPr b="1" lang="en" sz="1400"/>
              <a:t>“Saylor’s Strategy Resumes Bitcoin Splurge at Highest Price Ever”</a:t>
            </a:r>
            <a:br>
              <a:rPr lang="en" sz="1400"/>
            </a:b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t/>
            </a:r>
            <a:endParaRPr sz="1400"/>
          </a:p>
        </p:txBody>
      </p:sp>
      <p:sp>
        <p:nvSpPr>
          <p:cNvPr id="826" name="Google Shape;826;p1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a:t>
            </a:r>
            <a:r>
              <a:rPr lang="en" sz="2800"/>
              <a:t> Headlines</a:t>
            </a:r>
            <a:endParaRPr sz="2800"/>
          </a:p>
        </p:txBody>
      </p:sp>
      <p:pic>
        <p:nvPicPr>
          <p:cNvPr id="827" name="Google Shape;827;p118" title="BTCTreasuriesLogoHD.png"/>
          <p:cNvPicPr preferRelativeResize="0"/>
          <p:nvPr/>
        </p:nvPicPr>
        <p:blipFill>
          <a:blip r:embed="rId7">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19"/>
          <p:cNvSpPr txBox="1"/>
          <p:nvPr>
            <p:ph idx="1" type="body"/>
          </p:nvPr>
        </p:nvSpPr>
        <p:spPr>
          <a:xfrm>
            <a:off x="311700" y="1034253"/>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1400"/>
              <a:t>Skepticism toward Bitcoin treasuries also remains widespread:</a:t>
            </a:r>
            <a:endParaRPr sz="1400"/>
          </a:p>
          <a:p>
            <a:pPr indent="-317500" lvl="0" marL="457200" rtl="0" algn="l">
              <a:lnSpc>
                <a:spcPct val="105000"/>
              </a:lnSpc>
              <a:spcBef>
                <a:spcPts val="1200"/>
              </a:spcBef>
              <a:spcAft>
                <a:spcPts val="0"/>
              </a:spcAft>
              <a:buSzPts val="1400"/>
              <a:buChar char="●"/>
            </a:pPr>
            <a:r>
              <a:rPr lang="en" sz="1400" u="sng">
                <a:solidFill>
                  <a:schemeClr val="hlink"/>
                </a:solidFill>
                <a:hlinkClick r:id="rId3"/>
              </a:rPr>
              <a:t>MarketWatch</a:t>
            </a:r>
            <a:r>
              <a:rPr lang="en" sz="1400"/>
              <a:t> headlined </a:t>
            </a:r>
            <a:r>
              <a:rPr b="1" lang="en" sz="1400"/>
              <a:t>“Many crypto-treasury companies are trading for less than what their digital assets are worth. Is this a bargain or a big red flag?”</a:t>
            </a:r>
            <a:br>
              <a:rPr lang="en" sz="1400"/>
            </a:br>
            <a:endParaRPr sz="1400"/>
          </a:p>
          <a:p>
            <a:pPr indent="-317500" lvl="0" marL="457200" rtl="0" algn="l">
              <a:lnSpc>
                <a:spcPct val="105000"/>
              </a:lnSpc>
              <a:spcBef>
                <a:spcPts val="0"/>
              </a:spcBef>
              <a:spcAft>
                <a:spcPts val="0"/>
              </a:spcAft>
              <a:buSzPts val="1400"/>
              <a:buChar char="●"/>
            </a:pPr>
            <a:r>
              <a:rPr lang="en" sz="1400"/>
              <a:t>Forbes urged digital asset treasuries to turn to </a:t>
            </a:r>
            <a:r>
              <a:rPr lang="en" sz="1400" u="sng">
                <a:solidFill>
                  <a:schemeClr val="hlink"/>
                </a:solidFill>
                <a:hlinkClick r:id="rId4"/>
              </a:rPr>
              <a:t>“active, </a:t>
            </a:r>
            <a:r>
              <a:rPr lang="en" sz="1400" u="sng">
                <a:solidFill>
                  <a:schemeClr val="hlink"/>
                </a:solidFill>
                <a:hlinkClick r:id="rId5"/>
              </a:rPr>
              <a:t>diversified</a:t>
            </a:r>
            <a:r>
              <a:rPr lang="en" sz="1400" u="sng">
                <a:solidFill>
                  <a:schemeClr val="hlink"/>
                </a:solidFill>
                <a:hlinkClick r:id="rId6"/>
              </a:rPr>
              <a:t> strategies”</a:t>
            </a:r>
            <a:r>
              <a:rPr lang="en" sz="1400"/>
              <a:t> for their survival and warned of declining valuations in a </a:t>
            </a:r>
            <a:r>
              <a:rPr lang="en" sz="1400" u="sng">
                <a:solidFill>
                  <a:schemeClr val="hlink"/>
                </a:solidFill>
                <a:hlinkClick r:id="rId7"/>
              </a:rPr>
              <a:t>$150 billion shakeout</a:t>
            </a:r>
            <a:br>
              <a:rPr lang="en" sz="1400"/>
            </a:br>
            <a:endParaRPr sz="1400"/>
          </a:p>
          <a:p>
            <a:pPr indent="-317500" lvl="0" marL="457200" rtl="0" algn="l">
              <a:lnSpc>
                <a:spcPct val="105000"/>
              </a:lnSpc>
              <a:spcBef>
                <a:spcPts val="0"/>
              </a:spcBef>
              <a:spcAft>
                <a:spcPts val="0"/>
              </a:spcAft>
              <a:buSzPts val="1400"/>
              <a:buChar char="●"/>
            </a:pPr>
            <a:r>
              <a:rPr lang="en" sz="1400" u="sng">
                <a:solidFill>
                  <a:schemeClr val="hlink"/>
                </a:solidFill>
                <a:hlinkClick r:id="rId8"/>
              </a:rPr>
              <a:t>WealthBriefing</a:t>
            </a:r>
            <a:r>
              <a:rPr lang="en" sz="1400"/>
              <a:t> called Bitcoin treasuries an “</a:t>
            </a:r>
            <a:r>
              <a:rPr b="1" lang="en" sz="1400"/>
              <a:t>accident waiting to happen</a:t>
            </a:r>
            <a:r>
              <a:rPr lang="en" sz="1400"/>
              <a:t>,” citing significant negative sentiment and concern expressed in a survey of bankers</a:t>
            </a:r>
            <a:br>
              <a:rPr lang="en" sz="1400"/>
            </a:br>
            <a:endParaRPr sz="1400"/>
          </a:p>
          <a:p>
            <a:pPr indent="-317500" lvl="0" marL="457200" rtl="0" algn="l">
              <a:lnSpc>
                <a:spcPct val="105000"/>
              </a:lnSpc>
              <a:spcBef>
                <a:spcPts val="0"/>
              </a:spcBef>
              <a:spcAft>
                <a:spcPts val="0"/>
              </a:spcAft>
              <a:buSzPts val="1400"/>
              <a:buChar char="●"/>
            </a:pPr>
            <a:r>
              <a:rPr lang="en" sz="1400"/>
              <a:t>The </a:t>
            </a:r>
            <a:r>
              <a:rPr lang="en" sz="1400" u="sng">
                <a:solidFill>
                  <a:schemeClr val="hlink"/>
                </a:solidFill>
                <a:hlinkClick r:id="rId9"/>
              </a:rPr>
              <a:t>Wall Street Journal</a:t>
            </a:r>
            <a:r>
              <a:rPr lang="en" sz="1400"/>
              <a:t> declared that the </a:t>
            </a:r>
            <a:r>
              <a:rPr b="1" lang="en" sz="1400"/>
              <a:t>“hot crypto-treasury summer” has come to an end</a:t>
            </a:r>
            <a:br>
              <a:rPr lang="en" sz="1400"/>
            </a:br>
            <a:endParaRPr sz="1400"/>
          </a:p>
          <a:p>
            <a:pPr indent="-317500" lvl="0" marL="457200" rtl="0" algn="l">
              <a:lnSpc>
                <a:spcPct val="95000"/>
              </a:lnSpc>
              <a:spcBef>
                <a:spcPts val="0"/>
              </a:spcBef>
              <a:spcAft>
                <a:spcPts val="0"/>
              </a:spcAft>
              <a:buSzPts val="1400"/>
              <a:buChar char="●"/>
            </a:pPr>
            <a:r>
              <a:rPr lang="en" sz="1400" u="sng">
                <a:solidFill>
                  <a:schemeClr val="accent5"/>
                </a:solidFill>
                <a:hlinkClick r:id="rId10">
                  <a:extLst>
                    <a:ext uri="{A12FA001-AC4F-418D-AE19-62706E023703}">
                      <ahyp:hlinkClr val="tx"/>
                    </a:ext>
                  </a:extLst>
                </a:hlinkClick>
              </a:rPr>
              <a:t>Bloomberg</a:t>
            </a:r>
            <a:r>
              <a:rPr lang="en" sz="1400"/>
              <a:t> and </a:t>
            </a:r>
            <a:r>
              <a:rPr lang="en" sz="1400" u="sng">
                <a:solidFill>
                  <a:schemeClr val="accent5"/>
                </a:solidFill>
                <a:hlinkClick r:id="rId11">
                  <a:extLst>
                    <a:ext uri="{A12FA001-AC4F-418D-AE19-62706E023703}">
                      <ahyp:hlinkClr val="tx"/>
                    </a:ext>
                  </a:extLst>
                </a:hlinkClick>
              </a:rPr>
              <a:t>Business Insider</a:t>
            </a:r>
            <a:r>
              <a:rPr lang="en" sz="1400"/>
              <a:t> said that retail investors have </a:t>
            </a:r>
            <a:r>
              <a:rPr b="1" lang="en" sz="1400"/>
              <a:t>lost $17 billion on Bitcoin treasuries</a:t>
            </a:r>
            <a:r>
              <a:rPr lang="en" sz="1400"/>
              <a:t>, citing a report from 10x Research </a:t>
            </a:r>
            <a:br>
              <a:rPr lang="en" sz="1400"/>
            </a:br>
            <a:endParaRPr sz="1400"/>
          </a:p>
        </p:txBody>
      </p:sp>
      <p:sp>
        <p:nvSpPr>
          <p:cNvPr id="833" name="Google Shape;833;p1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a:t>
            </a:r>
            <a:r>
              <a:rPr lang="en" sz="2800"/>
              <a:t> Headlines</a:t>
            </a:r>
            <a:endParaRPr sz="2800"/>
          </a:p>
        </p:txBody>
      </p:sp>
      <p:pic>
        <p:nvPicPr>
          <p:cNvPr id="834" name="Google Shape;834;p119" title="BTCTreasuriesLogoHD.png"/>
          <p:cNvPicPr preferRelativeResize="0"/>
          <p:nvPr/>
        </p:nvPicPr>
        <p:blipFill>
          <a:blip r:embed="rId12">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20"/>
          <p:cNvSpPr txBox="1"/>
          <p:nvPr>
            <p:ph type="title"/>
          </p:nvPr>
        </p:nvSpPr>
        <p:spPr>
          <a:xfrm>
            <a:off x="490250" y="450150"/>
            <a:ext cx="7213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Fundraising and Capital</a:t>
            </a:r>
            <a:endParaRPr sz="2900">
              <a:solidFill>
                <a:srgbClr val="B7B7B7"/>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a:t>
            </a:r>
            <a:endParaRPr/>
          </a:p>
        </p:txBody>
      </p:sp>
      <p:sp>
        <p:nvSpPr>
          <p:cNvPr id="845" name="Google Shape;845;p1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770"/>
              <a:buFont typeface="Arial"/>
              <a:buNone/>
            </a:pPr>
            <a:r>
              <a:rPr lang="en" sz="1600"/>
              <a:t>Fundraisers allocated toward treasury purchases continued at a significant pace this month. </a:t>
            </a:r>
            <a:endParaRPr sz="1600"/>
          </a:p>
          <a:p>
            <a:pPr indent="0" lvl="0" marL="0" rtl="0" algn="l">
              <a:spcBef>
                <a:spcPts val="1200"/>
              </a:spcBef>
              <a:spcAft>
                <a:spcPts val="0"/>
              </a:spcAft>
              <a:buClr>
                <a:schemeClr val="dk1"/>
              </a:buClr>
              <a:buSzPts val="770"/>
              <a:buFont typeface="Arial"/>
              <a:buNone/>
            </a:pPr>
            <a:r>
              <a:rPr lang="en" sz="1600"/>
              <a:t>Press releases in and around October described over </a:t>
            </a:r>
            <a:r>
              <a:rPr b="1" lang="en" sz="1600"/>
              <a:t>$10 billion in fundraisers</a:t>
            </a:r>
            <a:r>
              <a:rPr lang="en" sz="1600"/>
              <a:t>, including at least </a:t>
            </a:r>
            <a:r>
              <a:rPr b="1" lang="en" sz="1600"/>
              <a:t>$1.4 billion related to Bitcoin treasuries </a:t>
            </a:r>
            <a:r>
              <a:rPr lang="en" sz="1600"/>
              <a:t>and over </a:t>
            </a:r>
            <a:r>
              <a:rPr b="1" lang="en" sz="1600"/>
              <a:t>$8.7 billion related to altcoin treasuries, </a:t>
            </a:r>
            <a:r>
              <a:rPr lang="en" sz="1600"/>
              <a:t>with proceeds wholly or partially allocated to those strategies.</a:t>
            </a:r>
            <a:endParaRPr sz="1600"/>
          </a:p>
          <a:p>
            <a:pPr indent="0" lvl="0" marL="0" rtl="0" algn="l">
              <a:spcBef>
                <a:spcPts val="1200"/>
              </a:spcBef>
              <a:spcAft>
                <a:spcPts val="0"/>
              </a:spcAft>
              <a:buNone/>
            </a:pPr>
            <a:r>
              <a:rPr lang="en" sz="1600"/>
              <a:t>Plus, summer data from Keyrock indicates that fundraisers to date amount to at least </a:t>
            </a:r>
            <a:r>
              <a:rPr b="1" lang="en" sz="1600"/>
              <a:t>$33 billion across various categories of debt and equity, </a:t>
            </a:r>
            <a:r>
              <a:rPr lang="en" sz="1600"/>
              <a:t>with different companies taking on different levels of risk through their unique strategies.</a:t>
            </a:r>
            <a:endParaRPr sz="1600"/>
          </a:p>
          <a:p>
            <a:pPr indent="0" lvl="0" marL="0" rtl="0" algn="l">
              <a:spcBef>
                <a:spcPts val="1200"/>
              </a:spcBef>
              <a:spcAft>
                <a:spcPts val="1200"/>
              </a:spcAft>
              <a:buNone/>
            </a:pPr>
            <a:r>
              <a:rPr lang="en" sz="1600"/>
              <a:t>This section tracks the latest developments.</a:t>
            </a:r>
            <a:endParaRPr sz="1600"/>
          </a:p>
        </p:txBody>
      </p:sp>
      <p:pic>
        <p:nvPicPr>
          <p:cNvPr id="846" name="Google Shape;846;p121"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1800"/>
              <a:t>Value of all </a:t>
            </a:r>
            <a:r>
              <a:rPr b="1" lang="en"/>
              <a:t>4.05</a:t>
            </a:r>
            <a:r>
              <a:rPr b="1" lang="en" sz="1800"/>
              <a:t> million BTC</a:t>
            </a:r>
            <a:br>
              <a:rPr b="1" lang="en" sz="1800"/>
            </a:br>
            <a:r>
              <a:rPr i="1" lang="en" sz="1800"/>
              <a:t>Based on a </a:t>
            </a:r>
            <a:r>
              <a:rPr i="1" lang="en"/>
              <a:t>Oct. 31</a:t>
            </a:r>
            <a:r>
              <a:rPr i="1" lang="en" sz="1800"/>
              <a:t> price of $</a:t>
            </a:r>
            <a:r>
              <a:rPr i="1" lang="en"/>
              <a:t>109,659.30 </a:t>
            </a:r>
            <a:r>
              <a:rPr i="1" lang="en" sz="1800"/>
              <a:t>per BTC</a:t>
            </a:r>
            <a:endParaRPr i="1" sz="1800"/>
          </a:p>
        </p:txBody>
      </p:sp>
      <p:sp>
        <p:nvSpPr>
          <p:cNvPr id="131" name="Google Shape;131;p23"/>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12000"/>
              <a:t>$</a:t>
            </a:r>
            <a:r>
              <a:rPr lang="en"/>
              <a:t>444</a:t>
            </a:r>
            <a:r>
              <a:rPr lang="en" sz="12000"/>
              <a:t> </a:t>
            </a:r>
            <a:r>
              <a:rPr lang="en" sz="7800"/>
              <a:t>BILLION</a:t>
            </a:r>
            <a:endParaRPr sz="7800"/>
          </a:p>
        </p:txBody>
      </p:sp>
      <p:pic>
        <p:nvPicPr>
          <p:cNvPr id="132" name="Google Shape;132;p23"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22"/>
          <p:cNvSpPr txBox="1"/>
          <p:nvPr>
            <p:ph idx="1" type="body"/>
          </p:nvPr>
        </p:nvSpPr>
        <p:spPr>
          <a:xfrm>
            <a:off x="311700" y="1152475"/>
            <a:ext cx="4450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a:t>
            </a:r>
            <a:r>
              <a:rPr lang="en" sz="1400"/>
              <a:t>BTC-TCs have collectively raised </a:t>
            </a:r>
            <a:r>
              <a:rPr b="1" lang="en" sz="1400"/>
              <a:t>~$33.7 billion</a:t>
            </a:r>
            <a:r>
              <a:rPr lang="en" sz="1400"/>
              <a:t> in capital to fund BTC acquisitions. This consists of </a:t>
            </a:r>
            <a:r>
              <a:rPr b="1" lang="en" sz="1400"/>
              <a:t>~$20.9 billion </a:t>
            </a:r>
            <a:r>
              <a:rPr lang="en" sz="1400"/>
              <a:t>in common equity issuance</a:t>
            </a:r>
            <a:r>
              <a:rPr b="1" lang="en" sz="1400"/>
              <a:t>, ~$3.35 billion </a:t>
            </a:r>
            <a:r>
              <a:rPr lang="en" sz="1400"/>
              <a:t>in preferred equity</a:t>
            </a:r>
            <a:r>
              <a:rPr b="1" lang="en" sz="1400"/>
              <a:t>, </a:t>
            </a:r>
            <a:r>
              <a:rPr lang="en" sz="1400"/>
              <a:t>and</a:t>
            </a:r>
            <a:r>
              <a:rPr b="1" lang="en" sz="1400"/>
              <a:t> ~$9.48 billion </a:t>
            </a:r>
            <a:r>
              <a:rPr lang="en" sz="1400"/>
              <a:t>in debt.”</a:t>
            </a:r>
            <a:endParaRPr sz="1400"/>
          </a:p>
          <a:p>
            <a:pPr indent="0" lvl="0" marL="0" rtl="0" algn="l">
              <a:spcBef>
                <a:spcPts val="1200"/>
              </a:spcBef>
              <a:spcAft>
                <a:spcPts val="0"/>
              </a:spcAft>
              <a:buNone/>
            </a:pPr>
            <a:r>
              <a:rPr lang="en" sz="1400"/>
              <a:t>“... This translates to a </a:t>
            </a:r>
            <a:r>
              <a:rPr b="1" lang="en" sz="1400"/>
              <a:t>wall of maturities in 2027 and 2028,</a:t>
            </a:r>
            <a:r>
              <a:rPr lang="en" sz="1400"/>
              <a:t> as well as frequent interest and dividend payments from present through 2031.“</a:t>
            </a:r>
            <a:endParaRPr sz="1400"/>
          </a:p>
          <a:p>
            <a:pPr indent="0" lvl="0" marL="0" rtl="0" algn="l">
              <a:spcBef>
                <a:spcPts val="1200"/>
              </a:spcBef>
              <a:spcAft>
                <a:spcPts val="1200"/>
              </a:spcAft>
              <a:buNone/>
            </a:pPr>
            <a:r>
              <a:rPr lang="en" sz="1400"/>
              <a:t>– </a:t>
            </a:r>
            <a:r>
              <a:rPr lang="en" sz="1400" u="sng">
                <a:solidFill>
                  <a:schemeClr val="hlink"/>
                </a:solidFill>
                <a:hlinkClick r:id="rId3"/>
              </a:rPr>
              <a:t>Keyrock: BTC Treasuries Uncovered</a:t>
            </a:r>
            <a:r>
              <a:rPr lang="en" sz="1400"/>
              <a:t>, by Ben Harvey and Will Clemente III</a:t>
            </a:r>
            <a:endParaRPr sz="1400"/>
          </a:p>
        </p:txBody>
      </p:sp>
      <p:sp>
        <p:nvSpPr>
          <p:cNvPr id="852" name="Google Shape;852;p1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Fundraiser Amounts – Visually</a:t>
            </a:r>
            <a:endParaRPr/>
          </a:p>
        </p:txBody>
      </p:sp>
      <p:pic>
        <p:nvPicPr>
          <p:cNvPr id="853" name="Google Shape;853;p122" title="001f.1106_full(3).png"/>
          <p:cNvPicPr preferRelativeResize="0"/>
          <p:nvPr/>
        </p:nvPicPr>
        <p:blipFill rotWithShape="1">
          <a:blip r:embed="rId4">
            <a:alphaModFix/>
          </a:blip>
          <a:srcRect b="0" l="23912" r="23380" t="0"/>
          <a:stretch/>
        </p:blipFill>
        <p:spPr>
          <a:xfrm>
            <a:off x="4762400" y="1017725"/>
            <a:ext cx="3707331" cy="3551149"/>
          </a:xfrm>
          <a:prstGeom prst="rect">
            <a:avLst/>
          </a:prstGeom>
          <a:noFill/>
          <a:ln>
            <a:noFill/>
          </a:ln>
        </p:spPr>
      </p:pic>
      <p:sp>
        <p:nvSpPr>
          <p:cNvPr id="854" name="Google Shape;854;p122"/>
          <p:cNvSpPr txBox="1"/>
          <p:nvPr/>
        </p:nvSpPr>
        <p:spPr>
          <a:xfrm>
            <a:off x="343625" y="4456350"/>
            <a:ext cx="3855900" cy="4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t>
            </a:r>
            <a:r>
              <a:rPr i="1" lang="en" sz="1000" u="sng">
                <a:solidFill>
                  <a:srgbClr val="B7B7B7"/>
                </a:solidFill>
                <a:hlinkClick r:id="rId5">
                  <a:extLst>
                    <a:ext uri="{A12FA001-AC4F-418D-AE19-62706E023703}">
                      <ahyp:hlinkClr val="tx"/>
                    </a:ext>
                  </a:extLst>
                </a:hlinkClick>
              </a:rPr>
              <a:t>BitcoinTreasuries.net</a:t>
            </a:r>
            <a:r>
              <a:rPr i="1" lang="en" sz="1000">
                <a:solidFill>
                  <a:srgbClr val="B7B7B7"/>
                </a:solidFill>
              </a:rPr>
              <a:t> </a:t>
            </a:r>
            <a:endParaRPr i="1" sz="1000">
              <a:solidFill>
                <a:srgbClr val="B7B7B7"/>
              </a:solidFill>
            </a:endParaRPr>
          </a:p>
          <a:p>
            <a:pPr indent="0" lvl="0" marL="0" rtl="0" algn="l">
              <a:spcBef>
                <a:spcPts val="0"/>
              </a:spcBef>
              <a:spcAft>
                <a:spcPts val="0"/>
              </a:spcAft>
              <a:buNone/>
            </a:pPr>
            <a:r>
              <a:rPr i="1" lang="en" sz="1000">
                <a:solidFill>
                  <a:srgbClr val="B7B7B7"/>
                </a:solidFill>
              </a:rPr>
              <a:t>Data: Keyrock (Published July 10)</a:t>
            </a:r>
            <a:endParaRPr i="1" sz="1000">
              <a:solidFill>
                <a:srgbClr val="B7B7B7"/>
              </a:solidFill>
            </a:endParaRPr>
          </a:p>
        </p:txBody>
      </p:sp>
      <p:pic>
        <p:nvPicPr>
          <p:cNvPr id="855" name="Google Shape;855;p122" title="BTCTreasuriesLogoHD.png"/>
          <p:cNvPicPr preferRelativeResize="0"/>
          <p:nvPr/>
        </p:nvPicPr>
        <p:blipFill>
          <a:blip r:embed="rId6">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23"/>
          <p:cNvSpPr txBox="1"/>
          <p:nvPr/>
        </p:nvSpPr>
        <p:spPr>
          <a:xfrm>
            <a:off x="128900" y="13893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a:p>
        </p:txBody>
      </p:sp>
      <p:pic>
        <p:nvPicPr>
          <p:cNvPr id="861" name="Google Shape;861;p123"/>
          <p:cNvPicPr preferRelativeResize="0"/>
          <p:nvPr/>
        </p:nvPicPr>
        <p:blipFill>
          <a:blip r:embed="rId3">
            <a:alphaModFix/>
          </a:blip>
          <a:stretch>
            <a:fillRect/>
          </a:stretch>
        </p:blipFill>
        <p:spPr>
          <a:xfrm>
            <a:off x="3283625" y="1152475"/>
            <a:ext cx="5514599" cy="3327451"/>
          </a:xfrm>
          <a:prstGeom prst="rect">
            <a:avLst/>
          </a:prstGeom>
          <a:noFill/>
          <a:ln>
            <a:noFill/>
          </a:ln>
        </p:spPr>
      </p:pic>
      <p:sp>
        <p:nvSpPr>
          <p:cNvPr id="862" name="Google Shape;862;p1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Leverage Ratio</a:t>
            </a:r>
            <a:endParaRPr/>
          </a:p>
        </p:txBody>
      </p:sp>
      <p:sp>
        <p:nvSpPr>
          <p:cNvPr id="863" name="Google Shape;863;p123"/>
          <p:cNvSpPr txBox="1"/>
          <p:nvPr>
            <p:ph idx="1" type="body"/>
          </p:nvPr>
        </p:nvSpPr>
        <p:spPr>
          <a:xfrm>
            <a:off x="311700" y="1152475"/>
            <a:ext cx="2853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Leverage Ratio shows how much financial leverage, </a:t>
            </a:r>
            <a:r>
              <a:rPr b="1" lang="en" sz="1400"/>
              <a:t>measured through debt and preferred equity raises</a:t>
            </a:r>
            <a:r>
              <a:rPr lang="en" sz="1400"/>
              <a:t>, a company has used to acquire each unit of BTC. A higher ratio </a:t>
            </a:r>
            <a:r>
              <a:rPr b="1" lang="en" sz="1400"/>
              <a:t>implies more borrowed capital or quasi-debt has been used per BTC held</a:t>
            </a:r>
            <a:r>
              <a:rPr lang="en" sz="1400"/>
              <a:t>, indicating a somewhat risker but more capital-efficient structure.”</a:t>
            </a:r>
            <a:endParaRPr sz="1100"/>
          </a:p>
          <a:p>
            <a:pPr indent="0" lvl="0" marL="0" rtl="0" algn="l">
              <a:spcBef>
                <a:spcPts val="1200"/>
              </a:spcBef>
              <a:spcAft>
                <a:spcPts val="0"/>
              </a:spcAft>
              <a:buClr>
                <a:schemeClr val="dk1"/>
              </a:buClr>
              <a:buSzPts val="1100"/>
              <a:buFont typeface="Arial"/>
              <a:buNone/>
            </a:pPr>
            <a:r>
              <a:rPr i="1" lang="en" sz="1100"/>
              <a:t>– </a:t>
            </a:r>
            <a:r>
              <a:rPr i="1" lang="en" sz="1100" u="sng">
                <a:solidFill>
                  <a:schemeClr val="accent5"/>
                </a:solidFill>
                <a:hlinkClick r:id="rId4">
                  <a:extLst>
                    <a:ext uri="{A12FA001-AC4F-418D-AE19-62706E023703}">
                      <ahyp:hlinkClr val="tx"/>
                    </a:ext>
                  </a:extLst>
                </a:hlinkClick>
              </a:rPr>
              <a:t>Keyrock: BTC Treasuries Uncovered</a:t>
            </a:r>
            <a:endParaRPr sz="1100"/>
          </a:p>
          <a:p>
            <a:pPr indent="0" lvl="0" marL="0" rtl="0" algn="l">
              <a:spcBef>
                <a:spcPts val="1200"/>
              </a:spcBef>
              <a:spcAft>
                <a:spcPts val="0"/>
              </a:spcAft>
              <a:buClr>
                <a:schemeClr val="dk1"/>
              </a:buClr>
              <a:buSzPts val="1100"/>
              <a:buFont typeface="Arial"/>
              <a:buNone/>
            </a:pPr>
            <a:r>
              <a:t/>
            </a:r>
            <a:endParaRPr sz="1100"/>
          </a:p>
          <a:p>
            <a:pPr indent="0" lvl="0" marL="0" rtl="0" algn="l">
              <a:spcBef>
                <a:spcPts val="1200"/>
              </a:spcBef>
              <a:spcAft>
                <a:spcPts val="1200"/>
              </a:spcAft>
              <a:buNone/>
            </a:pPr>
            <a:r>
              <a:t/>
            </a:r>
            <a:endParaRPr sz="1400"/>
          </a:p>
        </p:txBody>
      </p:sp>
      <p:sp>
        <p:nvSpPr>
          <p:cNvPr id="864" name="Google Shape;864;p123"/>
          <p:cNvSpPr txBox="1"/>
          <p:nvPr/>
        </p:nvSpPr>
        <p:spPr>
          <a:xfrm>
            <a:off x="343625" y="4614675"/>
            <a:ext cx="3855900" cy="4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Keyrock (Published July 10)</a:t>
            </a:r>
            <a:endParaRPr i="1" sz="1000">
              <a:solidFill>
                <a:srgbClr val="B7B7B7"/>
              </a:solidFill>
            </a:endParaRPr>
          </a:p>
        </p:txBody>
      </p:sp>
      <p:pic>
        <p:nvPicPr>
          <p:cNvPr id="865" name="Google Shape;865;p123"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Fundraisers</a:t>
            </a:r>
            <a:endParaRPr sz="2800"/>
          </a:p>
        </p:txBody>
      </p:sp>
      <p:pic>
        <p:nvPicPr>
          <p:cNvPr id="871" name="Google Shape;871;p124"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872" name="Google Shape;872;p1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a:t>Strategy</a:t>
            </a:r>
            <a:r>
              <a:rPr lang="en" sz="1400"/>
              <a:t>’s </a:t>
            </a:r>
            <a:r>
              <a:rPr lang="en" sz="1400"/>
              <a:t>STRE</a:t>
            </a:r>
            <a:r>
              <a:rPr lang="en" sz="1400"/>
              <a:t> preferred shares are expected to raise</a:t>
            </a:r>
            <a:r>
              <a:rPr lang="en" sz="1400"/>
              <a:t> €</a:t>
            </a:r>
            <a:r>
              <a:rPr lang="en" sz="1400"/>
              <a:t>620 million ($715 million)</a:t>
            </a:r>
            <a:r>
              <a:rPr lang="en" sz="1400"/>
              <a:t> [</a:t>
            </a:r>
            <a:r>
              <a:rPr lang="en" sz="1400" u="sng">
                <a:solidFill>
                  <a:schemeClr val="hlink"/>
                </a:solidFill>
                <a:hlinkClick r:id="rId4"/>
              </a:rPr>
              <a:t>Nov. 7</a:t>
            </a:r>
            <a:r>
              <a:rPr lang="en" sz="1400"/>
              <a:t>]</a:t>
            </a:r>
            <a:br>
              <a:rPr lang="en" sz="1400"/>
            </a:br>
            <a:endParaRPr sz="1400"/>
          </a:p>
          <a:p>
            <a:pPr indent="-317500" lvl="0" marL="457200" rtl="0" algn="l">
              <a:spcBef>
                <a:spcPts val="0"/>
              </a:spcBef>
              <a:spcAft>
                <a:spcPts val="0"/>
              </a:spcAft>
              <a:buSzPts val="1400"/>
              <a:buChar char="●"/>
            </a:pPr>
            <a:r>
              <a:rPr b="1" lang="en" sz="1400"/>
              <a:t>Bitfarms</a:t>
            </a:r>
            <a:r>
              <a:rPr lang="en" sz="1400"/>
              <a:t> aims to raise $300 million through convertible notes [</a:t>
            </a:r>
            <a:r>
              <a:rPr lang="en" sz="1400" u="sng">
                <a:solidFill>
                  <a:schemeClr val="accent5"/>
                </a:solidFill>
                <a:hlinkClick r:id="rId5">
                  <a:extLst>
                    <a:ext uri="{A12FA001-AC4F-418D-AE19-62706E023703}">
                      <ahyp:hlinkClr val="tx"/>
                    </a:ext>
                  </a:extLst>
                </a:hlinkClick>
              </a:rPr>
              <a:t>Oct. 15</a:t>
            </a:r>
            <a:r>
              <a:rPr lang="en" sz="1400"/>
              <a:t>]</a:t>
            </a:r>
            <a:br>
              <a:rPr lang="en" sz="1400"/>
            </a:br>
            <a:endParaRPr sz="1400"/>
          </a:p>
          <a:p>
            <a:pPr indent="-317500" lvl="0" marL="457200" rtl="0" algn="l">
              <a:spcBef>
                <a:spcPts val="0"/>
              </a:spcBef>
              <a:spcAft>
                <a:spcPts val="0"/>
              </a:spcAft>
              <a:buSzPts val="1400"/>
              <a:buChar char="●"/>
            </a:pPr>
            <a:r>
              <a:rPr b="1" lang="en" sz="1400"/>
              <a:t>Strive </a:t>
            </a:r>
            <a:r>
              <a:rPr lang="en" sz="1400"/>
              <a:t>raised $160 million from its SATA offering and used the proceeds to buy BTC [</a:t>
            </a:r>
            <a:r>
              <a:rPr lang="en" sz="1400" u="sng">
                <a:solidFill>
                  <a:schemeClr val="accent5"/>
                </a:solidFill>
                <a:hlinkClick r:id="rId6">
                  <a:extLst>
                    <a:ext uri="{A12FA001-AC4F-418D-AE19-62706E023703}">
                      <ahyp:hlinkClr val="tx"/>
                    </a:ext>
                  </a:extLst>
                </a:hlinkClick>
              </a:rPr>
              <a:t>Nov. 10</a:t>
            </a:r>
            <a:r>
              <a:rPr lang="en" sz="1400"/>
              <a:t>]</a:t>
            </a:r>
            <a:br>
              <a:rPr lang="en" sz="1400"/>
            </a:br>
            <a:endParaRPr sz="1400"/>
          </a:p>
          <a:p>
            <a:pPr indent="-317500" lvl="0" marL="457200" rtl="0" algn="l">
              <a:spcBef>
                <a:spcPts val="0"/>
              </a:spcBef>
              <a:spcAft>
                <a:spcPts val="0"/>
              </a:spcAft>
              <a:buSzPts val="1400"/>
              <a:buChar char="●"/>
            </a:pPr>
            <a:r>
              <a:rPr b="1" lang="en" sz="1400"/>
              <a:t>DDC Enterprise</a:t>
            </a:r>
            <a:r>
              <a:rPr lang="en" sz="1400"/>
              <a:t> secured $124 million in equity toward its Bitcoin treasury strategy [</a:t>
            </a:r>
            <a:r>
              <a:rPr lang="en" sz="1400" u="sng">
                <a:solidFill>
                  <a:schemeClr val="hlink"/>
                </a:solidFill>
                <a:hlinkClick r:id="rId7"/>
              </a:rPr>
              <a:t>Oct. 8</a:t>
            </a:r>
            <a:r>
              <a:rPr lang="en" sz="1400"/>
              <a:t>]</a:t>
            </a:r>
            <a:br>
              <a:rPr lang="en" sz="1400"/>
            </a:br>
            <a:endParaRPr sz="1400"/>
          </a:p>
          <a:p>
            <a:pPr indent="-317500" lvl="0" marL="457200" rtl="0" algn="l">
              <a:spcBef>
                <a:spcPts val="0"/>
              </a:spcBef>
              <a:spcAft>
                <a:spcPts val="0"/>
              </a:spcAft>
              <a:buSzPts val="1400"/>
              <a:buChar char="●"/>
            </a:pPr>
            <a:r>
              <a:rPr b="1" lang="en" sz="1400"/>
              <a:t>Metaplanet’s </a:t>
            </a:r>
            <a:r>
              <a:rPr lang="en" sz="1400"/>
              <a:t>recent credit line will go toward buying Bitcoin and its Bitcoin Income Generation business alongside share repurchases [</a:t>
            </a:r>
            <a:r>
              <a:rPr lang="en" sz="1400" u="sng">
                <a:solidFill>
                  <a:schemeClr val="hlink"/>
                </a:solidFill>
                <a:hlinkClick r:id="rId8"/>
              </a:rPr>
              <a:t>Oct. 28</a:t>
            </a:r>
            <a:r>
              <a:rPr lang="en" sz="1400"/>
              <a:t>]</a:t>
            </a:r>
            <a:br>
              <a:rPr lang="en" sz="1400"/>
            </a:br>
            <a:endParaRPr sz="1400"/>
          </a:p>
          <a:p>
            <a:pPr indent="-317500" lvl="0" marL="457200" rtl="0" algn="l">
              <a:spcBef>
                <a:spcPts val="0"/>
              </a:spcBef>
              <a:spcAft>
                <a:spcPts val="0"/>
              </a:spcAft>
              <a:buSzPts val="1400"/>
              <a:buChar char="●"/>
            </a:pPr>
            <a:r>
              <a:rPr b="1" lang="en" sz="1400"/>
              <a:t>Prenetics</a:t>
            </a:r>
            <a:r>
              <a:rPr lang="en" sz="1400"/>
              <a:t> closed a $44 million equity offering toward its Bitcoin treasury [</a:t>
            </a:r>
            <a:r>
              <a:rPr lang="en" sz="1400" u="sng">
                <a:solidFill>
                  <a:schemeClr val="accent5"/>
                </a:solidFill>
                <a:hlinkClick r:id="rId9">
                  <a:extLst>
                    <a:ext uri="{A12FA001-AC4F-418D-AE19-62706E023703}">
                      <ahyp:hlinkClr val="tx"/>
                    </a:ext>
                  </a:extLst>
                </a:hlinkClick>
              </a:rPr>
              <a:t>Oct. 28</a:t>
            </a:r>
            <a:r>
              <a:rPr lang="en" sz="1400"/>
              <a:t>]</a:t>
            </a:r>
            <a:br>
              <a:rPr lang="en" sz="1400"/>
            </a:br>
            <a:endParaRPr sz="1400"/>
          </a:p>
          <a:p>
            <a:pPr indent="-317500" lvl="0" marL="457200" rtl="0" algn="l">
              <a:spcBef>
                <a:spcPts val="0"/>
              </a:spcBef>
              <a:spcAft>
                <a:spcPts val="0"/>
              </a:spcAft>
              <a:buSzPts val="1400"/>
              <a:buChar char="●"/>
            </a:pPr>
            <a:r>
              <a:rPr b="1" lang="en" sz="1400"/>
              <a:t>AMDAX, </a:t>
            </a:r>
            <a:r>
              <a:rPr lang="en" sz="1400"/>
              <a:t>set to launch the AMBTS Bitcoin treasury, has raised €30 million ($35M) [</a:t>
            </a:r>
            <a:r>
              <a:rPr lang="en" sz="1400" u="sng">
                <a:solidFill>
                  <a:schemeClr val="accent5"/>
                </a:solidFill>
                <a:hlinkClick r:id="rId10">
                  <a:extLst>
                    <a:ext uri="{A12FA001-AC4F-418D-AE19-62706E023703}">
                      <ahyp:hlinkClr val="tx"/>
                    </a:ext>
                  </a:extLst>
                </a:hlinkClick>
              </a:rPr>
              <a:t>Oct. 7</a:t>
            </a:r>
            <a:r>
              <a:rPr lang="en" sz="1400"/>
              <a:t>]</a:t>
            </a:r>
            <a:br>
              <a:rPr lang="en" sz="1400"/>
            </a:br>
            <a:endParaRPr b="1" sz="1400"/>
          </a:p>
          <a:p>
            <a:pPr indent="0" lvl="0" marL="0" rtl="0" algn="l">
              <a:spcBef>
                <a:spcPts val="1200"/>
              </a:spcBef>
              <a:spcAft>
                <a:spcPts val="1200"/>
              </a:spcAft>
              <a:buNone/>
            </a:pPr>
            <a:r>
              <a:t/>
            </a:r>
            <a:endParaRPr sz="14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Fundraisers</a:t>
            </a:r>
            <a:endParaRPr sz="2800"/>
          </a:p>
        </p:txBody>
      </p:sp>
      <p:pic>
        <p:nvPicPr>
          <p:cNvPr id="878" name="Google Shape;878;p125"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879" name="Google Shape;879;p1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400"/>
              <a:t>Future Holdings </a:t>
            </a:r>
            <a:r>
              <a:rPr lang="en" sz="1400"/>
              <a:t>raised 28 million Swiss francs ($34.5 million) for its BTC treasury [</a:t>
            </a:r>
            <a:r>
              <a:rPr lang="en" sz="1400" u="sng">
                <a:solidFill>
                  <a:schemeClr val="accent5"/>
                </a:solidFill>
                <a:hlinkClick r:id="rId4">
                  <a:extLst>
                    <a:ext uri="{A12FA001-AC4F-418D-AE19-62706E023703}">
                      <ahyp:hlinkClr val="tx"/>
                    </a:ext>
                  </a:extLst>
                </a:hlinkClick>
              </a:rPr>
              <a:t>Nov. 5</a:t>
            </a:r>
            <a:r>
              <a:rPr lang="en" sz="1400"/>
              <a:t>]</a:t>
            </a:r>
            <a:br>
              <a:rPr lang="en" sz="1400"/>
            </a:br>
            <a:endParaRPr b="1" sz="1400"/>
          </a:p>
          <a:p>
            <a:pPr indent="-317500" lvl="0" marL="457200" rtl="0" algn="l">
              <a:spcBef>
                <a:spcPts val="0"/>
              </a:spcBef>
              <a:spcAft>
                <a:spcPts val="0"/>
              </a:spcAft>
              <a:buSzPts val="1400"/>
              <a:buChar char="●"/>
            </a:pPr>
            <a:r>
              <a:rPr b="1" lang="en" sz="1400"/>
              <a:t>Smarter Web Company </a:t>
            </a:r>
            <a:r>
              <a:rPr lang="en" sz="1400"/>
              <a:t>announced 13.5 million GBP ($17 million) in proceeds across various raises during October [</a:t>
            </a:r>
            <a:r>
              <a:rPr lang="en" sz="1400" u="sng">
                <a:solidFill>
                  <a:schemeClr val="accent5"/>
                </a:solidFill>
                <a:hlinkClick r:id="rId5">
                  <a:extLst>
                    <a:ext uri="{A12FA001-AC4F-418D-AE19-62706E023703}">
                      <ahyp:hlinkClr val="tx"/>
                    </a:ext>
                  </a:extLst>
                </a:hlinkClick>
              </a:rPr>
              <a:t>Oct. 1 - Oct. 20</a:t>
            </a:r>
            <a:r>
              <a:rPr lang="en" sz="1400"/>
              <a:t>] </a:t>
            </a:r>
            <a:br>
              <a:rPr lang="en" sz="1400"/>
            </a:br>
            <a:endParaRPr b="1" sz="1400"/>
          </a:p>
          <a:p>
            <a:pPr indent="-317500" lvl="0" marL="457200" rtl="0" algn="l">
              <a:spcBef>
                <a:spcPts val="0"/>
              </a:spcBef>
              <a:spcAft>
                <a:spcPts val="0"/>
              </a:spcAft>
              <a:buSzPts val="1400"/>
              <a:buChar char="●"/>
            </a:pPr>
            <a:r>
              <a:rPr b="1" lang="en" sz="1400"/>
              <a:t>Coinsilium</a:t>
            </a:r>
            <a:r>
              <a:rPr lang="en" sz="1400"/>
              <a:t> reported raising 11.62 million GBP ($15 million) since mid-May [</a:t>
            </a:r>
            <a:r>
              <a:rPr lang="en" sz="1400" u="sng">
                <a:solidFill>
                  <a:schemeClr val="accent5"/>
                </a:solidFill>
                <a:hlinkClick r:id="rId6">
                  <a:extLst>
                    <a:ext uri="{A12FA001-AC4F-418D-AE19-62706E023703}">
                      <ahyp:hlinkClr val="tx"/>
                    </a:ext>
                  </a:extLst>
                </a:hlinkClick>
              </a:rPr>
              <a:t>July 11</a:t>
            </a:r>
            <a:r>
              <a:rPr lang="en" sz="1400"/>
              <a:t>]</a:t>
            </a:r>
            <a:br>
              <a:rPr lang="en" sz="1400"/>
            </a:br>
            <a:endParaRPr sz="1400"/>
          </a:p>
          <a:p>
            <a:pPr indent="-317500" lvl="0" marL="457200" rtl="0" algn="l">
              <a:spcBef>
                <a:spcPts val="0"/>
              </a:spcBef>
              <a:spcAft>
                <a:spcPts val="0"/>
              </a:spcAft>
              <a:buSzPts val="1400"/>
              <a:buChar char="●"/>
            </a:pPr>
            <a:r>
              <a:rPr b="1" lang="en" sz="1400"/>
              <a:t>RSXYZ</a:t>
            </a:r>
            <a:r>
              <a:rPr lang="en" sz="1400"/>
              <a:t> approved a 168 million THB ($5 million) fundraiser for its Bitcoin strategy [</a:t>
            </a:r>
            <a:r>
              <a:rPr lang="en" sz="1400" u="sng">
                <a:solidFill>
                  <a:schemeClr val="accent5"/>
                </a:solidFill>
                <a:hlinkClick r:id="rId7">
                  <a:extLst>
                    <a:ext uri="{A12FA001-AC4F-418D-AE19-62706E023703}">
                      <ahyp:hlinkClr val="tx"/>
                    </a:ext>
                  </a:extLst>
                </a:hlinkClick>
              </a:rPr>
              <a:t>Sept. 30</a:t>
            </a:r>
            <a:r>
              <a:rPr lang="en" sz="1400"/>
              <a:t>]</a:t>
            </a:r>
            <a:br>
              <a:rPr lang="en" sz="1400"/>
            </a:br>
            <a:endParaRPr sz="1400"/>
          </a:p>
          <a:p>
            <a:pPr indent="-317500" lvl="0" marL="457200" rtl="0" algn="l">
              <a:spcBef>
                <a:spcPts val="0"/>
              </a:spcBef>
              <a:spcAft>
                <a:spcPts val="0"/>
              </a:spcAft>
              <a:buSzPts val="1400"/>
              <a:buChar char="●"/>
            </a:pPr>
            <a:r>
              <a:rPr lang="en" sz="1400"/>
              <a:t>Canadian public company </a:t>
            </a:r>
            <a:r>
              <a:rPr b="1" lang="en" sz="1400"/>
              <a:t>LQWD Technologies </a:t>
            </a:r>
            <a:r>
              <a:rPr lang="en" sz="1400"/>
              <a:t>raised $1.85 million [</a:t>
            </a:r>
            <a:r>
              <a:rPr lang="en" sz="1400" u="sng">
                <a:solidFill>
                  <a:schemeClr val="accent5"/>
                </a:solidFill>
                <a:hlinkClick r:id="rId8">
                  <a:extLst>
                    <a:ext uri="{A12FA001-AC4F-418D-AE19-62706E023703}">
                      <ahyp:hlinkClr val="tx"/>
                    </a:ext>
                  </a:extLst>
                </a:hlinkClick>
              </a:rPr>
              <a:t>Sept. 25</a:t>
            </a:r>
            <a:r>
              <a:rPr lang="en" sz="1400"/>
              <a:t>]</a:t>
            </a:r>
            <a:br>
              <a:rPr lang="en" sz="1400"/>
            </a:br>
            <a:endParaRPr sz="1400"/>
          </a:p>
          <a:p>
            <a:pPr indent="-317500" lvl="0" marL="457200" rtl="0" algn="l">
              <a:spcBef>
                <a:spcPts val="0"/>
              </a:spcBef>
              <a:spcAft>
                <a:spcPts val="0"/>
              </a:spcAft>
              <a:buSzPts val="1400"/>
              <a:buChar char="●"/>
            </a:pPr>
            <a:r>
              <a:rPr b="1" lang="en" sz="1400"/>
              <a:t>Buccaneer Energy</a:t>
            </a:r>
            <a:r>
              <a:rPr lang="en" sz="1400"/>
              <a:t> has raised approximately 500,000 GBP ($675,000), primarily set for its Bitcoin mining expansion, though a Bitcoin treasury is also planned [</a:t>
            </a:r>
            <a:r>
              <a:rPr lang="en" sz="1400" u="sng">
                <a:solidFill>
                  <a:schemeClr val="hlink"/>
                </a:solidFill>
                <a:hlinkClick r:id="rId9"/>
              </a:rPr>
              <a:t>Nov. 3</a:t>
            </a:r>
            <a:r>
              <a:rPr lang="en" sz="1400"/>
              <a:t>]</a:t>
            </a:r>
            <a:br>
              <a:rPr lang="en" sz="1400"/>
            </a:br>
            <a:endParaRPr sz="1400"/>
          </a:p>
          <a:p>
            <a:pPr indent="0" lvl="0" marL="0" rtl="0" algn="l">
              <a:spcBef>
                <a:spcPts val="1200"/>
              </a:spcBef>
              <a:spcAft>
                <a:spcPts val="1200"/>
              </a:spcAft>
              <a:buNone/>
            </a:pPr>
            <a:r>
              <a:t/>
            </a:r>
            <a:endParaRPr sz="140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Altcoin Fundraisers</a:t>
            </a:r>
            <a:endParaRPr/>
          </a:p>
        </p:txBody>
      </p:sp>
      <p:pic>
        <p:nvPicPr>
          <p:cNvPr id="885" name="Google Shape;885;p12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886" name="Google Shape;886;p126"/>
          <p:cNvSpPr txBox="1"/>
          <p:nvPr>
            <p:ph idx="1" type="body"/>
          </p:nvPr>
        </p:nvSpPr>
        <p:spPr>
          <a:xfrm>
            <a:off x="323459" y="1152475"/>
            <a:ext cx="8520600" cy="3416400"/>
          </a:xfrm>
          <a:prstGeom prst="rect">
            <a:avLst/>
          </a:prstGeom>
        </p:spPr>
        <p:txBody>
          <a:bodyPr anchorCtr="0" anchor="t" bIns="91425" lIns="91425" spcFirstLastPara="1" rIns="91425" wrap="square" tIns="91425">
            <a:noAutofit/>
          </a:bodyPr>
          <a:lstStyle/>
          <a:p>
            <a:pPr indent="-306387" lvl="0" marL="457200" rtl="0" algn="l">
              <a:lnSpc>
                <a:spcPct val="125000"/>
              </a:lnSpc>
              <a:spcBef>
                <a:spcPts val="0"/>
              </a:spcBef>
              <a:spcAft>
                <a:spcPts val="0"/>
              </a:spcAft>
              <a:buSzPts val="1225"/>
              <a:buChar char="●"/>
            </a:pPr>
            <a:r>
              <a:rPr b="1" lang="en" sz="1225"/>
              <a:t>Forward Industries</a:t>
            </a:r>
            <a:r>
              <a:rPr lang="en" sz="1225"/>
              <a:t> announced an up to $4 billion ATM offering for its SOL treasury [</a:t>
            </a:r>
            <a:r>
              <a:rPr lang="en" sz="1225" u="sng">
                <a:solidFill>
                  <a:schemeClr val="accent5"/>
                </a:solidFill>
                <a:hlinkClick r:id="rId4">
                  <a:extLst>
                    <a:ext uri="{A12FA001-AC4F-418D-AE19-62706E023703}">
                      <ahyp:hlinkClr val="tx"/>
                    </a:ext>
                  </a:extLst>
                </a:hlinkClick>
              </a:rPr>
              <a:t>Sept. 17</a:t>
            </a:r>
            <a:r>
              <a:rPr lang="en" sz="1225"/>
              <a:t>]</a:t>
            </a:r>
            <a:endParaRPr b="1" sz="1225"/>
          </a:p>
          <a:p>
            <a:pPr indent="-306387" lvl="0" marL="457200" rtl="0" algn="l">
              <a:lnSpc>
                <a:spcPct val="125000"/>
              </a:lnSpc>
              <a:spcBef>
                <a:spcPts val="0"/>
              </a:spcBef>
              <a:spcAft>
                <a:spcPts val="0"/>
              </a:spcAft>
              <a:buSzPts val="1225"/>
              <a:buChar char="●"/>
            </a:pPr>
            <a:r>
              <a:rPr b="1" lang="en" sz="1225"/>
              <a:t>Evernorth </a:t>
            </a:r>
            <a:r>
              <a:rPr lang="en" sz="1225"/>
              <a:t>will raise $1 billion for a leading public XRP treasury, funded by SBI, Ripple, and others [</a:t>
            </a:r>
            <a:r>
              <a:rPr lang="en" sz="1225" u="sng">
                <a:solidFill>
                  <a:schemeClr val="accent5"/>
                </a:solidFill>
                <a:hlinkClick r:id="rId5">
                  <a:extLst>
                    <a:ext uri="{A12FA001-AC4F-418D-AE19-62706E023703}">
                      <ahyp:hlinkClr val="tx"/>
                    </a:ext>
                  </a:extLst>
                </a:hlinkClick>
              </a:rPr>
              <a:t>Oct. 20</a:t>
            </a:r>
            <a:r>
              <a:rPr lang="en" sz="1225"/>
              <a:t>]</a:t>
            </a:r>
            <a:endParaRPr sz="1225"/>
          </a:p>
          <a:p>
            <a:pPr indent="-306387" lvl="0" marL="457200" rtl="0" algn="l">
              <a:lnSpc>
                <a:spcPct val="125000"/>
              </a:lnSpc>
              <a:spcBef>
                <a:spcPts val="0"/>
              </a:spcBef>
              <a:spcAft>
                <a:spcPts val="0"/>
              </a:spcAft>
              <a:buSzPts val="1225"/>
              <a:buChar char="●"/>
            </a:pPr>
            <a:r>
              <a:rPr b="1" lang="en" sz="1225"/>
              <a:t>Huobi founder Li Lin </a:t>
            </a:r>
            <a:r>
              <a:rPr lang="en" sz="1225"/>
              <a:t>and Ethereum pioneers in Asia</a:t>
            </a:r>
            <a:r>
              <a:rPr b="1" lang="en" sz="1225"/>
              <a:t> </a:t>
            </a:r>
            <a:r>
              <a:rPr lang="en" sz="1225"/>
              <a:t>are putting $1 billion toward an ETH treasury [</a:t>
            </a:r>
            <a:r>
              <a:rPr lang="en" sz="1225" u="sng">
                <a:solidFill>
                  <a:schemeClr val="accent5"/>
                </a:solidFill>
                <a:hlinkClick r:id="rId6">
                  <a:extLst>
                    <a:ext uri="{A12FA001-AC4F-418D-AE19-62706E023703}">
                      <ahyp:hlinkClr val="tx"/>
                    </a:ext>
                  </a:extLst>
                </a:hlinkClick>
              </a:rPr>
              <a:t>Oct. 17</a:t>
            </a:r>
            <a:r>
              <a:rPr lang="en" sz="1225"/>
              <a:t>]</a:t>
            </a:r>
            <a:endParaRPr sz="1225"/>
          </a:p>
          <a:p>
            <a:pPr indent="-306387" lvl="0" marL="457200" rtl="0" algn="l">
              <a:lnSpc>
                <a:spcPct val="125000"/>
              </a:lnSpc>
              <a:spcBef>
                <a:spcPts val="0"/>
              </a:spcBef>
              <a:spcAft>
                <a:spcPts val="0"/>
              </a:spcAft>
              <a:buSzPts val="1225"/>
              <a:buChar char="●"/>
            </a:pPr>
            <a:r>
              <a:rPr b="1" lang="en" sz="1225"/>
              <a:t>Avalanche Treasury Co</a:t>
            </a:r>
            <a:r>
              <a:rPr lang="en" sz="1225"/>
              <a:t>. announced a $675 million merger for its AVAX treasury [</a:t>
            </a:r>
            <a:r>
              <a:rPr lang="en" sz="1225" u="sng">
                <a:solidFill>
                  <a:schemeClr val="accent5"/>
                </a:solidFill>
                <a:hlinkClick r:id="rId7">
                  <a:extLst>
                    <a:ext uri="{A12FA001-AC4F-418D-AE19-62706E023703}">
                      <ahyp:hlinkClr val="tx"/>
                    </a:ext>
                  </a:extLst>
                </a:hlinkClick>
              </a:rPr>
              <a:t>Oct. 1</a:t>
            </a:r>
            <a:r>
              <a:rPr lang="en" sz="1225"/>
              <a:t>]</a:t>
            </a:r>
            <a:endParaRPr sz="1225"/>
          </a:p>
          <a:p>
            <a:pPr indent="-306387" lvl="0" marL="457200" rtl="0" algn="l">
              <a:lnSpc>
                <a:spcPct val="125000"/>
              </a:lnSpc>
              <a:spcBef>
                <a:spcPts val="0"/>
              </a:spcBef>
              <a:spcAft>
                <a:spcPts val="0"/>
              </a:spcAft>
              <a:buSzPts val="1225"/>
              <a:buChar char="●"/>
            </a:pPr>
            <a:r>
              <a:rPr b="1" lang="en" sz="1225"/>
              <a:t>China Renaissance</a:t>
            </a:r>
            <a:r>
              <a:rPr lang="en" sz="1225"/>
              <a:t> aims to raise $600 million for its BNB treasury [</a:t>
            </a:r>
            <a:r>
              <a:rPr lang="en" sz="1225" u="sng">
                <a:solidFill>
                  <a:schemeClr val="accent5"/>
                </a:solidFill>
                <a:hlinkClick r:id="rId8">
                  <a:extLst>
                    <a:ext uri="{A12FA001-AC4F-418D-AE19-62706E023703}">
                      <ahyp:hlinkClr val="tx"/>
                    </a:ext>
                  </a:extLst>
                </a:hlinkClick>
              </a:rPr>
              <a:t>Oct. 13</a:t>
            </a:r>
            <a:r>
              <a:rPr lang="en" sz="1225"/>
              <a:t>]</a:t>
            </a:r>
            <a:endParaRPr sz="1225"/>
          </a:p>
          <a:p>
            <a:pPr indent="-306387" lvl="0" marL="457200" rtl="0" algn="l">
              <a:lnSpc>
                <a:spcPct val="125000"/>
              </a:lnSpc>
              <a:spcBef>
                <a:spcPts val="0"/>
              </a:spcBef>
              <a:spcAft>
                <a:spcPts val="0"/>
              </a:spcAft>
              <a:buSzPts val="1225"/>
              <a:buChar char="●"/>
            </a:pPr>
            <a:r>
              <a:rPr b="1" lang="en" sz="1225"/>
              <a:t>Tharimmune</a:t>
            </a:r>
            <a:r>
              <a:rPr lang="en" sz="1225"/>
              <a:t> raised $540 million for Canton Coin (CC) treasury [</a:t>
            </a:r>
            <a:r>
              <a:rPr lang="en" sz="1225" u="sng">
                <a:solidFill>
                  <a:schemeClr val="accent5"/>
                </a:solidFill>
                <a:hlinkClick r:id="rId9">
                  <a:extLst>
                    <a:ext uri="{A12FA001-AC4F-418D-AE19-62706E023703}">
                      <ahyp:hlinkClr val="tx"/>
                    </a:ext>
                  </a:extLst>
                </a:hlinkClick>
              </a:rPr>
              <a:t>Nov. 3</a:t>
            </a:r>
            <a:r>
              <a:rPr lang="en" sz="1225"/>
              <a:t>]</a:t>
            </a:r>
            <a:endParaRPr sz="1225"/>
          </a:p>
          <a:p>
            <a:pPr indent="-306387" lvl="0" marL="457200" rtl="0" algn="l">
              <a:lnSpc>
                <a:spcPct val="125000"/>
              </a:lnSpc>
              <a:spcBef>
                <a:spcPts val="0"/>
              </a:spcBef>
              <a:spcAft>
                <a:spcPts val="0"/>
              </a:spcAft>
              <a:buSzPts val="1225"/>
              <a:buChar char="●"/>
            </a:pPr>
            <a:r>
              <a:rPr b="1" lang="en" sz="1225"/>
              <a:t>Bitmine</a:t>
            </a:r>
            <a:r>
              <a:rPr lang="en" sz="1225"/>
              <a:t> announced a </a:t>
            </a:r>
            <a:r>
              <a:rPr lang="en" sz="1225"/>
              <a:t>direct offer expected to raise </a:t>
            </a:r>
            <a:r>
              <a:rPr lang="en" sz="1225"/>
              <a:t>$365 million [</a:t>
            </a:r>
            <a:r>
              <a:rPr lang="en" sz="1225" u="sng">
                <a:solidFill>
                  <a:schemeClr val="hlink"/>
                </a:solidFill>
                <a:hlinkClick r:id="rId10"/>
              </a:rPr>
              <a:t>Sept. 22</a:t>
            </a:r>
            <a:r>
              <a:rPr lang="en" sz="1225"/>
              <a:t>]</a:t>
            </a:r>
            <a:endParaRPr sz="1225"/>
          </a:p>
          <a:p>
            <a:pPr indent="-306387" lvl="0" marL="457200" rtl="0" algn="l">
              <a:lnSpc>
                <a:spcPct val="125000"/>
              </a:lnSpc>
              <a:spcBef>
                <a:spcPts val="0"/>
              </a:spcBef>
              <a:spcAft>
                <a:spcPts val="0"/>
              </a:spcAft>
              <a:buSzPts val="1225"/>
              <a:buChar char="●"/>
            </a:pPr>
            <a:r>
              <a:rPr b="1" lang="en" sz="1225"/>
              <a:t>Zanker </a:t>
            </a:r>
            <a:r>
              <a:rPr lang="en" sz="1225"/>
              <a:t>is</a:t>
            </a:r>
            <a:r>
              <a:rPr b="1" lang="en" sz="1225"/>
              <a:t> </a:t>
            </a:r>
            <a:r>
              <a:rPr lang="en" sz="1225"/>
              <a:t>raising $200 million to launch a treasury company for its TRUMP memecoin [</a:t>
            </a:r>
            <a:r>
              <a:rPr lang="en" sz="1225" u="sng">
                <a:solidFill>
                  <a:schemeClr val="accent5"/>
                </a:solidFill>
                <a:hlinkClick r:id="rId11">
                  <a:extLst>
                    <a:ext uri="{A12FA001-AC4F-418D-AE19-62706E023703}">
                      <ahyp:hlinkClr val="tx"/>
                    </a:ext>
                  </a:extLst>
                </a:hlinkClick>
              </a:rPr>
              <a:t>Oct. 8</a:t>
            </a:r>
            <a:r>
              <a:rPr lang="en" sz="1225"/>
              <a:t>]</a:t>
            </a:r>
            <a:endParaRPr sz="1225"/>
          </a:p>
          <a:p>
            <a:pPr indent="-306387" lvl="0" marL="457200" rtl="0" algn="l">
              <a:lnSpc>
                <a:spcPct val="125000"/>
              </a:lnSpc>
              <a:spcBef>
                <a:spcPts val="0"/>
              </a:spcBef>
              <a:spcAft>
                <a:spcPts val="0"/>
              </a:spcAft>
              <a:buSzPts val="1225"/>
              <a:buChar char="●"/>
            </a:pPr>
            <a:r>
              <a:rPr b="1" lang="en" sz="1225"/>
              <a:t>Polychain Capital</a:t>
            </a:r>
            <a:r>
              <a:rPr lang="en" sz="1225"/>
              <a:t> is leading a $110 million fundraiser toward a Berachain (BERA) treasury [</a:t>
            </a:r>
            <a:r>
              <a:rPr lang="en" sz="1225" u="sng">
                <a:solidFill>
                  <a:schemeClr val="accent5"/>
                </a:solidFill>
                <a:hlinkClick r:id="rId12">
                  <a:extLst>
                    <a:ext uri="{A12FA001-AC4F-418D-AE19-62706E023703}">
                      <ahyp:hlinkClr val="tx"/>
                    </a:ext>
                  </a:extLst>
                </a:hlinkClick>
              </a:rPr>
              <a:t>Oct. 20</a:t>
            </a:r>
            <a:r>
              <a:rPr lang="en" sz="1225"/>
              <a:t>]</a:t>
            </a:r>
            <a:endParaRPr sz="1225"/>
          </a:p>
          <a:p>
            <a:pPr indent="-306387" lvl="0" marL="457200" rtl="0" algn="l">
              <a:lnSpc>
                <a:spcPct val="125000"/>
              </a:lnSpc>
              <a:spcBef>
                <a:spcPts val="0"/>
              </a:spcBef>
              <a:spcAft>
                <a:spcPts val="0"/>
              </a:spcAft>
              <a:buSzPts val="1225"/>
              <a:buChar char="●"/>
            </a:pPr>
            <a:r>
              <a:rPr b="1" lang="en" sz="1225"/>
              <a:t>Pineapple</a:t>
            </a:r>
            <a:r>
              <a:rPr lang="en" sz="1225"/>
              <a:t> completed a $100 million raise for its Injective token strategy, purchasing $8.9 million [</a:t>
            </a:r>
            <a:r>
              <a:rPr lang="en" sz="1225" u="sng">
                <a:solidFill>
                  <a:schemeClr val="accent5"/>
                </a:solidFill>
                <a:hlinkClick r:id="rId13">
                  <a:extLst>
                    <a:ext uri="{A12FA001-AC4F-418D-AE19-62706E023703}">
                      <ahyp:hlinkClr val="tx"/>
                    </a:ext>
                  </a:extLst>
                </a:hlinkClick>
              </a:rPr>
              <a:t>Oct. 7</a:t>
            </a:r>
            <a:r>
              <a:rPr lang="en" sz="1225"/>
              <a:t>]</a:t>
            </a:r>
            <a:endParaRPr sz="1225"/>
          </a:p>
          <a:p>
            <a:pPr indent="-306387" lvl="0" marL="457200" rtl="0" algn="l">
              <a:lnSpc>
                <a:spcPct val="125000"/>
              </a:lnSpc>
              <a:spcBef>
                <a:spcPts val="0"/>
              </a:spcBef>
              <a:spcAft>
                <a:spcPts val="0"/>
              </a:spcAft>
              <a:buSzPts val="1225"/>
              <a:buChar char="●"/>
            </a:pPr>
            <a:r>
              <a:rPr b="1" lang="en" sz="1225"/>
              <a:t>SharpLink</a:t>
            </a:r>
            <a:r>
              <a:rPr lang="en" sz="1225"/>
              <a:t> announced $76.5 million equity sale toward ETH accumulation [</a:t>
            </a:r>
            <a:r>
              <a:rPr lang="en" sz="1225" u="sng">
                <a:solidFill>
                  <a:schemeClr val="accent5"/>
                </a:solidFill>
                <a:hlinkClick r:id="rId14">
                  <a:extLst>
                    <a:ext uri="{A12FA001-AC4F-418D-AE19-62706E023703}">
                      <ahyp:hlinkClr val="tx"/>
                    </a:ext>
                  </a:extLst>
                </a:hlinkClick>
              </a:rPr>
              <a:t>Oct. 16</a:t>
            </a:r>
            <a:r>
              <a:rPr lang="en" sz="1225"/>
              <a:t>]</a:t>
            </a:r>
            <a:endParaRPr sz="1225"/>
          </a:p>
          <a:p>
            <a:pPr indent="-306387" lvl="0" marL="457200" rtl="0" algn="l">
              <a:lnSpc>
                <a:spcPct val="125000"/>
              </a:lnSpc>
              <a:spcBef>
                <a:spcPts val="0"/>
              </a:spcBef>
              <a:spcAft>
                <a:spcPts val="0"/>
              </a:spcAft>
              <a:buSzPts val="1225"/>
              <a:buChar char="●"/>
            </a:pPr>
            <a:r>
              <a:rPr b="1" lang="en" sz="1225"/>
              <a:t>Vivopower </a:t>
            </a:r>
            <a:r>
              <a:rPr lang="en" sz="1225"/>
              <a:t>raised an extra $19 million for its XRP treasury company [</a:t>
            </a:r>
            <a:r>
              <a:rPr lang="en" sz="1225" u="sng">
                <a:solidFill>
                  <a:schemeClr val="accent5"/>
                </a:solidFill>
                <a:hlinkClick r:id="rId15">
                  <a:extLst>
                    <a:ext uri="{A12FA001-AC4F-418D-AE19-62706E023703}">
                      <ahyp:hlinkClr val="tx"/>
                    </a:ext>
                  </a:extLst>
                </a:hlinkClick>
              </a:rPr>
              <a:t>Oct. 1</a:t>
            </a:r>
            <a:r>
              <a:rPr lang="en" sz="1225"/>
              <a:t>]</a:t>
            </a:r>
            <a:endParaRPr sz="1225"/>
          </a:p>
          <a:p>
            <a:pPr indent="-306387" lvl="0" marL="457200" rtl="0" algn="l">
              <a:lnSpc>
                <a:spcPct val="125000"/>
              </a:lnSpc>
              <a:spcBef>
                <a:spcPts val="0"/>
              </a:spcBef>
              <a:spcAft>
                <a:spcPts val="0"/>
              </a:spcAft>
              <a:buSzPts val="1225"/>
              <a:buChar char="●"/>
            </a:pPr>
            <a:r>
              <a:rPr b="1" lang="en" sz="1225"/>
              <a:t>TAO Synergies</a:t>
            </a:r>
            <a:r>
              <a:rPr lang="en" sz="1225"/>
              <a:t> announced an $11 million private placement for its Bittensor token treasury [</a:t>
            </a:r>
            <a:r>
              <a:rPr lang="en" sz="1225" u="sng">
                <a:solidFill>
                  <a:schemeClr val="accent5"/>
                </a:solidFill>
                <a:hlinkClick r:id="rId16">
                  <a:extLst>
                    <a:ext uri="{A12FA001-AC4F-418D-AE19-62706E023703}">
                      <ahyp:hlinkClr val="tx"/>
                    </a:ext>
                  </a:extLst>
                </a:hlinkClick>
              </a:rPr>
              <a:t>Oct. 13</a:t>
            </a:r>
            <a:r>
              <a:rPr lang="en" sz="1225"/>
              <a:t>]</a:t>
            </a:r>
            <a:endParaRPr sz="1225"/>
          </a:p>
          <a:p>
            <a:pPr indent="-306387" lvl="0" marL="457200" rtl="0" algn="l">
              <a:lnSpc>
                <a:spcPct val="125000"/>
              </a:lnSpc>
              <a:spcBef>
                <a:spcPts val="0"/>
              </a:spcBef>
              <a:spcAft>
                <a:spcPts val="0"/>
              </a:spcAft>
              <a:buSzPts val="1225"/>
              <a:buChar char="●"/>
            </a:pPr>
            <a:r>
              <a:rPr b="1" lang="en" sz="1225"/>
              <a:t>Igraine</a:t>
            </a:r>
            <a:r>
              <a:rPr lang="en" sz="1225"/>
              <a:t> has raised 7.2 million GBP ($9.4 million USD) for its Ethereum treasury strategy [</a:t>
            </a:r>
            <a:r>
              <a:rPr lang="en" sz="1225" u="sng">
                <a:solidFill>
                  <a:schemeClr val="hlink"/>
                </a:solidFill>
                <a:hlinkClick r:id="rId17"/>
              </a:rPr>
              <a:t>Oct. 14</a:t>
            </a:r>
            <a:r>
              <a:rPr lang="en" sz="1225"/>
              <a:t>]</a:t>
            </a:r>
            <a:endParaRPr sz="1225"/>
          </a:p>
          <a:p>
            <a:pPr indent="0" lvl="0" marL="0" rtl="0" algn="l">
              <a:lnSpc>
                <a:spcPct val="125000"/>
              </a:lnSpc>
              <a:spcBef>
                <a:spcPts val="0"/>
              </a:spcBef>
              <a:spcAft>
                <a:spcPts val="0"/>
              </a:spcAft>
              <a:buNone/>
            </a:pPr>
            <a:r>
              <a:t/>
            </a:r>
            <a:endParaRPr sz="1225"/>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27"/>
          <p:cNvSpPr txBox="1"/>
          <p:nvPr>
            <p:ph type="title"/>
          </p:nvPr>
        </p:nvSpPr>
        <p:spPr>
          <a:xfrm>
            <a:off x="490250" y="450150"/>
            <a:ext cx="7213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800"/>
              <a:t>Altcoin Holdings</a:t>
            </a:r>
            <a:endParaRPr sz="2900">
              <a:solidFill>
                <a:srgbClr val="B7B7B7"/>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917"/>
              <a:t>Bitcoin treasuries remain the dominant type of crypto treasury. </a:t>
            </a:r>
            <a:r>
              <a:rPr lang="en" sz="1917"/>
              <a:t>Public companies now hold more than 1.05 million BTC,</a:t>
            </a:r>
            <a:r>
              <a:rPr lang="en" sz="1917"/>
              <a:t> greatly overshadowing treasuries that hold other cryptocurrencies such as Ethereum (ETH) and Solana (SOL).</a:t>
            </a:r>
            <a:endParaRPr sz="1917"/>
          </a:p>
          <a:p>
            <a:pPr indent="0" lvl="0" marL="0" rtl="0" algn="l">
              <a:spcBef>
                <a:spcPts val="1200"/>
              </a:spcBef>
              <a:spcAft>
                <a:spcPts val="0"/>
              </a:spcAft>
              <a:buNone/>
            </a:pPr>
            <a:r>
              <a:rPr lang="en" sz="1917"/>
              <a:t>However, it appears that Ethereum treasuries </a:t>
            </a:r>
            <a:r>
              <a:rPr b="1" lang="en" sz="1917"/>
              <a:t>are gradually accounting for a larger proportion of</a:t>
            </a:r>
            <a:r>
              <a:rPr b="1" lang="en" sz="1917"/>
              <a:t> treasury holdings</a:t>
            </a:r>
            <a:r>
              <a:rPr lang="en" sz="1917"/>
              <a:t> </a:t>
            </a:r>
            <a:r>
              <a:rPr b="1" lang="en" sz="1917"/>
              <a:t>when converted to dollar value</a:t>
            </a:r>
            <a:r>
              <a:rPr lang="en" sz="1917"/>
              <a:t>.</a:t>
            </a:r>
            <a:r>
              <a:rPr lang="en" sz="1917"/>
              <a:t> </a:t>
            </a:r>
            <a:endParaRPr sz="1917"/>
          </a:p>
          <a:p>
            <a:pPr indent="0" lvl="0" marL="0" rtl="0" algn="l">
              <a:spcBef>
                <a:spcPts val="1200"/>
              </a:spcBef>
              <a:spcAft>
                <a:spcPts val="0"/>
              </a:spcAft>
              <a:buNone/>
            </a:pPr>
            <a:r>
              <a:rPr lang="en" sz="1917"/>
              <a:t>Comparing three categories, we see that:</a:t>
            </a:r>
            <a:endParaRPr sz="1917"/>
          </a:p>
          <a:p>
            <a:pPr indent="-332105" lvl="0" marL="457200" rtl="0" algn="l">
              <a:spcBef>
                <a:spcPts val="1200"/>
              </a:spcBef>
              <a:spcAft>
                <a:spcPts val="0"/>
              </a:spcAft>
              <a:buSzPct val="100000"/>
              <a:buChar char="●"/>
            </a:pPr>
            <a:r>
              <a:rPr lang="en" sz="1917"/>
              <a:t>BTC holdings account for</a:t>
            </a:r>
            <a:r>
              <a:rPr lang="en" sz="1917"/>
              <a:t> about 82</a:t>
            </a:r>
            <a:r>
              <a:rPr lang="en" sz="1917"/>
              <a:t>% of dollar value, down from 94% in April</a:t>
            </a:r>
            <a:endParaRPr sz="1917"/>
          </a:p>
          <a:p>
            <a:pPr indent="-332105" lvl="0" marL="457200" rtl="0" algn="l">
              <a:spcBef>
                <a:spcPts val="0"/>
              </a:spcBef>
              <a:spcAft>
                <a:spcPts val="0"/>
              </a:spcAft>
              <a:buSzPct val="100000"/>
              <a:buChar char="●"/>
            </a:pPr>
            <a:r>
              <a:rPr lang="en" sz="1917"/>
              <a:t>ETH holdings account for about 15% of dollar value, up from 2.5% in April </a:t>
            </a:r>
            <a:endParaRPr sz="1917"/>
          </a:p>
          <a:p>
            <a:pPr indent="-332105" lvl="0" marL="457200" rtl="0" algn="l">
              <a:spcBef>
                <a:spcPts val="0"/>
              </a:spcBef>
              <a:spcAft>
                <a:spcPts val="0"/>
              </a:spcAft>
              <a:buSzPct val="100000"/>
              <a:buChar char="●"/>
            </a:pPr>
            <a:r>
              <a:rPr lang="en" sz="1917"/>
              <a:t>SOL holdings </a:t>
            </a:r>
            <a:r>
              <a:rPr lang="en" sz="1917"/>
              <a:t>account for 2-3% of dollar value, about the same as in </a:t>
            </a:r>
            <a:r>
              <a:rPr lang="en" sz="1917"/>
              <a:t>April</a:t>
            </a:r>
            <a:endParaRPr sz="1917"/>
          </a:p>
          <a:p>
            <a:pPr indent="0" lvl="0" marL="0" rtl="0" algn="l">
              <a:spcBef>
                <a:spcPts val="1200"/>
              </a:spcBef>
              <a:spcAft>
                <a:spcPts val="1200"/>
              </a:spcAft>
              <a:buNone/>
            </a:pPr>
            <a:r>
              <a:rPr lang="en" sz="1917"/>
              <a:t>Note that </a:t>
            </a:r>
            <a:r>
              <a:rPr b="1" lang="en" sz="1917"/>
              <a:t>some of this growth may be due to increased efforts to track holdings</a:t>
            </a:r>
            <a:r>
              <a:rPr lang="en" sz="1917"/>
              <a:t>, with little data for altcoin treasuries existing before </a:t>
            </a:r>
            <a:r>
              <a:rPr lang="en" sz="1917"/>
              <a:t>early</a:t>
            </a:r>
            <a:r>
              <a:rPr lang="en" sz="1917"/>
              <a:t> 2025.</a:t>
            </a:r>
            <a:endParaRPr sz="1917"/>
          </a:p>
        </p:txBody>
      </p:sp>
      <p:sp>
        <p:nvSpPr>
          <p:cNvPr id="897" name="Google Shape;897;p1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Altcoin Holdings</a:t>
            </a:r>
            <a:endParaRPr/>
          </a:p>
        </p:txBody>
      </p:sp>
      <p:pic>
        <p:nvPicPr>
          <p:cNvPr id="898" name="Google Shape;898;p128"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129"/>
          <p:cNvPicPr preferRelativeResize="0"/>
          <p:nvPr/>
        </p:nvPicPr>
        <p:blipFill>
          <a:blip r:embed="rId3">
            <a:alphaModFix/>
          </a:blip>
          <a:stretch>
            <a:fillRect/>
          </a:stretch>
        </p:blipFill>
        <p:spPr>
          <a:xfrm>
            <a:off x="464788" y="1179308"/>
            <a:ext cx="8214426" cy="3485524"/>
          </a:xfrm>
          <a:prstGeom prst="rect">
            <a:avLst/>
          </a:prstGeom>
          <a:noFill/>
          <a:ln>
            <a:noFill/>
          </a:ln>
        </p:spPr>
      </p:pic>
      <p:sp>
        <p:nvSpPr>
          <p:cNvPr id="904" name="Google Shape;904;p129"/>
          <p:cNvSpPr txBox="1"/>
          <p:nvPr/>
        </p:nvSpPr>
        <p:spPr>
          <a:xfrm>
            <a:off x="70075" y="4635075"/>
            <a:ext cx="8076000" cy="9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rgbClr val="999999"/>
                </a:solidFill>
              </a:rPr>
              <a:t>Chart: </a:t>
            </a:r>
            <a:r>
              <a:rPr lang="en" sz="700" u="sng">
                <a:solidFill>
                  <a:srgbClr val="999999"/>
                </a:solidFill>
                <a:hlinkClick r:id="rId4">
                  <a:extLst>
                    <a:ext uri="{A12FA001-AC4F-418D-AE19-62706E023703}">
                      <ahyp:hlinkClr val="tx"/>
                    </a:ext>
                  </a:extLst>
                </a:hlinkClick>
              </a:rPr>
              <a:t>BitcoinTreasuries.net</a:t>
            </a:r>
            <a:r>
              <a:rPr lang="en" sz="700">
                <a:solidFill>
                  <a:srgbClr val="999999"/>
                </a:solidFill>
              </a:rPr>
              <a:t>. </a:t>
            </a:r>
            <a:r>
              <a:rPr b="1" lang="en" sz="700">
                <a:solidFill>
                  <a:srgbClr val="999999"/>
                </a:solidFill>
              </a:rPr>
              <a:t>Data:</a:t>
            </a:r>
            <a:r>
              <a:rPr lang="en" sz="700">
                <a:solidFill>
                  <a:srgbClr val="999999"/>
                </a:solidFill>
              </a:rPr>
              <a:t> </a:t>
            </a:r>
            <a:r>
              <a:rPr lang="en" sz="700">
                <a:solidFill>
                  <a:srgbClr val="999999"/>
                </a:solidFill>
              </a:rPr>
              <a:t>BTC holdings last day of month: </a:t>
            </a:r>
            <a:r>
              <a:rPr lang="en" sz="700" u="sng">
                <a:solidFill>
                  <a:srgbClr val="999999"/>
                </a:solidFill>
                <a:hlinkClick r:id="rId5">
                  <a:extLst>
                    <a:ext uri="{A12FA001-AC4F-418D-AE19-62706E023703}">
                      <ahyp:hlinkClr val="tx"/>
                    </a:ext>
                  </a:extLst>
                </a:hlinkClick>
              </a:rPr>
              <a:t>BitcoinTreasuries.net</a:t>
            </a:r>
            <a:r>
              <a:rPr lang="en" sz="700">
                <a:solidFill>
                  <a:srgbClr val="999999"/>
                </a:solidFill>
              </a:rPr>
              <a:t>. ETH holdings last day of month: </a:t>
            </a:r>
            <a:r>
              <a:rPr lang="en" sz="700" u="sng">
                <a:solidFill>
                  <a:srgbClr val="999999"/>
                </a:solidFill>
                <a:hlinkClick r:id="rId6">
                  <a:extLst>
                    <a:ext uri="{A12FA001-AC4F-418D-AE19-62706E023703}">
                      <ahyp:hlinkClr val="tx"/>
                    </a:ext>
                  </a:extLst>
                </a:hlinkClick>
              </a:rPr>
              <a:t>strategicethreserve.xyz</a:t>
            </a:r>
            <a:r>
              <a:rPr lang="en" sz="700">
                <a:solidFill>
                  <a:srgbClr val="999999"/>
                </a:solidFill>
              </a:rPr>
              <a:t>.  </a:t>
            </a:r>
            <a:br>
              <a:rPr lang="en" sz="700">
                <a:solidFill>
                  <a:srgbClr val="999999"/>
                </a:solidFill>
              </a:rPr>
            </a:br>
            <a:r>
              <a:rPr lang="en" sz="700">
                <a:solidFill>
                  <a:srgbClr val="999999"/>
                </a:solidFill>
              </a:rPr>
              <a:t>SOL holdings: 25th day of month </a:t>
            </a:r>
            <a:r>
              <a:rPr lang="en" sz="700" u="sng">
                <a:solidFill>
                  <a:srgbClr val="999999"/>
                </a:solidFill>
                <a:hlinkClick r:id="rId7">
                  <a:extLst>
                    <a:ext uri="{A12FA001-AC4F-418D-AE19-62706E023703}">
                      <ahyp:hlinkClr val="tx"/>
                    </a:ext>
                  </a:extLst>
                </a:hlinkClick>
              </a:rPr>
              <a:t>strategicsolanareserve.org</a:t>
            </a:r>
            <a:r>
              <a:rPr lang="en" sz="700">
                <a:solidFill>
                  <a:srgbClr val="999999"/>
                </a:solidFill>
              </a:rPr>
              <a:t>. USD values based on Nov. 8 prices. $101944/BTC, $3397/ETH, $157.77/SOL.</a:t>
            </a:r>
            <a:endParaRPr sz="700">
              <a:solidFill>
                <a:srgbClr val="999999"/>
              </a:solidFill>
            </a:endParaRPr>
          </a:p>
        </p:txBody>
      </p:sp>
      <p:sp>
        <p:nvSpPr>
          <p:cNvPr id="905" name="Google Shape;905;p1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Treasury Holdings by Cryptocurrency — Current</a:t>
            </a:r>
            <a:endParaRPr/>
          </a:p>
          <a:p>
            <a:pPr indent="0" lvl="0" marL="0" rtl="0" algn="l">
              <a:spcBef>
                <a:spcPts val="0"/>
              </a:spcBef>
              <a:spcAft>
                <a:spcPts val="0"/>
              </a:spcAft>
              <a:buNone/>
            </a:pPr>
            <a:r>
              <a:t/>
            </a:r>
            <a:endParaRPr/>
          </a:p>
        </p:txBody>
      </p:sp>
      <p:pic>
        <p:nvPicPr>
          <p:cNvPr id="906" name="Google Shape;906;p129" title="BTCTreasuriesLogoHD.png"/>
          <p:cNvPicPr preferRelativeResize="0"/>
          <p:nvPr/>
        </p:nvPicPr>
        <p:blipFill>
          <a:blip r:embed="rId8">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Treasury Holdings by Cryptocurrency Over Time</a:t>
            </a:r>
            <a:endParaRPr/>
          </a:p>
        </p:txBody>
      </p:sp>
      <p:sp>
        <p:nvSpPr>
          <p:cNvPr id="912" name="Google Shape;912;p130"/>
          <p:cNvSpPr txBox="1"/>
          <p:nvPr/>
        </p:nvSpPr>
        <p:spPr>
          <a:xfrm>
            <a:off x="70075" y="4635075"/>
            <a:ext cx="8076000" cy="9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rgbClr val="999999"/>
                </a:solidFill>
              </a:rPr>
              <a:t>Chart: </a:t>
            </a:r>
            <a:r>
              <a:rPr lang="en" sz="700" u="sng">
                <a:solidFill>
                  <a:srgbClr val="999999"/>
                </a:solidFill>
                <a:hlinkClick r:id="rId3">
                  <a:extLst>
                    <a:ext uri="{A12FA001-AC4F-418D-AE19-62706E023703}">
                      <ahyp:hlinkClr val="tx"/>
                    </a:ext>
                  </a:extLst>
                </a:hlinkClick>
              </a:rPr>
              <a:t>BitcoinTreasuries.net</a:t>
            </a:r>
            <a:r>
              <a:rPr lang="en" sz="700">
                <a:solidFill>
                  <a:srgbClr val="999999"/>
                </a:solidFill>
              </a:rPr>
              <a:t>. </a:t>
            </a:r>
            <a:r>
              <a:rPr b="1" lang="en" sz="700">
                <a:solidFill>
                  <a:srgbClr val="999999"/>
                </a:solidFill>
              </a:rPr>
              <a:t>Data: </a:t>
            </a:r>
            <a:r>
              <a:rPr lang="en" sz="700">
                <a:solidFill>
                  <a:srgbClr val="999999"/>
                </a:solidFill>
              </a:rPr>
              <a:t>BTC </a:t>
            </a:r>
            <a:r>
              <a:rPr lang="en" sz="700">
                <a:solidFill>
                  <a:srgbClr val="999999"/>
                </a:solidFill>
              </a:rPr>
              <a:t>holdings last day of month: </a:t>
            </a:r>
            <a:r>
              <a:rPr lang="en" sz="700" u="sng">
                <a:solidFill>
                  <a:srgbClr val="999999"/>
                </a:solidFill>
                <a:hlinkClick r:id="rId4">
                  <a:extLst>
                    <a:ext uri="{A12FA001-AC4F-418D-AE19-62706E023703}">
                      <ahyp:hlinkClr val="tx"/>
                    </a:ext>
                  </a:extLst>
                </a:hlinkClick>
              </a:rPr>
              <a:t>BitcoinTreasuries.net</a:t>
            </a:r>
            <a:r>
              <a:rPr lang="en" sz="700">
                <a:solidFill>
                  <a:srgbClr val="999999"/>
                </a:solidFill>
              </a:rPr>
              <a:t>.</a:t>
            </a:r>
            <a:r>
              <a:rPr lang="en" sz="700">
                <a:solidFill>
                  <a:srgbClr val="999999"/>
                </a:solidFill>
              </a:rPr>
              <a:t> ETH holdings last day of month: </a:t>
            </a:r>
            <a:r>
              <a:rPr lang="en" sz="700" u="sng">
                <a:solidFill>
                  <a:srgbClr val="999999"/>
                </a:solidFill>
                <a:hlinkClick r:id="rId5">
                  <a:extLst>
                    <a:ext uri="{A12FA001-AC4F-418D-AE19-62706E023703}">
                      <ahyp:hlinkClr val="tx"/>
                    </a:ext>
                  </a:extLst>
                </a:hlinkClick>
              </a:rPr>
              <a:t>strategicethreserve.xyz</a:t>
            </a:r>
            <a:r>
              <a:rPr lang="en" sz="700">
                <a:solidFill>
                  <a:srgbClr val="999999"/>
                </a:solidFill>
              </a:rPr>
              <a:t>. </a:t>
            </a:r>
            <a:br>
              <a:rPr lang="en" sz="700">
                <a:solidFill>
                  <a:srgbClr val="999999"/>
                </a:solidFill>
              </a:rPr>
            </a:br>
            <a:r>
              <a:rPr lang="en" sz="700">
                <a:solidFill>
                  <a:srgbClr val="999999"/>
                </a:solidFill>
              </a:rPr>
              <a:t>SOL holdings: 25th day of month </a:t>
            </a:r>
            <a:r>
              <a:rPr lang="en" sz="700" u="sng">
                <a:solidFill>
                  <a:srgbClr val="999999"/>
                </a:solidFill>
                <a:hlinkClick r:id="rId6">
                  <a:extLst>
                    <a:ext uri="{A12FA001-AC4F-418D-AE19-62706E023703}">
                      <ahyp:hlinkClr val="tx"/>
                    </a:ext>
                  </a:extLst>
                </a:hlinkClick>
              </a:rPr>
              <a:t>strategicsolanareserve.org</a:t>
            </a:r>
            <a:r>
              <a:rPr lang="en" sz="700">
                <a:solidFill>
                  <a:srgbClr val="999999"/>
                </a:solidFill>
              </a:rPr>
              <a:t>. USD values based on rough YTD midline estimates: $98000/BTC, $3362.6/ETH, $174.95/SOL.</a:t>
            </a:r>
            <a:endParaRPr sz="700">
              <a:solidFill>
                <a:srgbClr val="999999"/>
              </a:solidFill>
            </a:endParaRPr>
          </a:p>
        </p:txBody>
      </p:sp>
      <p:pic>
        <p:nvPicPr>
          <p:cNvPr id="913" name="Google Shape;913;p130" title="001f.1111_full(2).png"/>
          <p:cNvPicPr preferRelativeResize="0"/>
          <p:nvPr/>
        </p:nvPicPr>
        <p:blipFill>
          <a:blip r:embed="rId7">
            <a:alphaModFix/>
          </a:blip>
          <a:stretch>
            <a:fillRect/>
          </a:stretch>
        </p:blipFill>
        <p:spPr>
          <a:xfrm>
            <a:off x="1005172" y="1162318"/>
            <a:ext cx="7133655" cy="3312552"/>
          </a:xfrm>
          <a:prstGeom prst="rect">
            <a:avLst/>
          </a:prstGeom>
          <a:noFill/>
          <a:ln>
            <a:noFill/>
          </a:ln>
        </p:spPr>
      </p:pic>
      <p:pic>
        <p:nvPicPr>
          <p:cNvPr id="914" name="Google Shape;914;p130" title="BTCTreasuriesLogoHD.png"/>
          <p:cNvPicPr preferRelativeResize="0"/>
          <p:nvPr/>
        </p:nvPicPr>
        <p:blipFill>
          <a:blip r:embed="rId8">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18" name="Shape 918"/>
        <p:cNvGrpSpPr/>
        <p:nvPr/>
      </p:nvGrpSpPr>
      <p:grpSpPr>
        <a:xfrm>
          <a:off x="0" y="0"/>
          <a:ext cx="0" cy="0"/>
          <a:chOff x="0" y="0"/>
          <a:chExt cx="0" cy="0"/>
        </a:xfrm>
      </p:grpSpPr>
      <p:sp>
        <p:nvSpPr>
          <p:cNvPr id="919" name="Google Shape;919;p13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200"/>
              <a:t>Ethereum Treasuries</a:t>
            </a:r>
            <a:endParaRPr sz="5200"/>
          </a:p>
        </p:txBody>
      </p:sp>
      <p:sp>
        <p:nvSpPr>
          <p:cNvPr id="920" name="Google Shape;920;p13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lang="en" sz="2440"/>
              <a:t>6.1</a:t>
            </a:r>
            <a:r>
              <a:rPr lang="en" sz="2440"/>
              <a:t> million ETH</a:t>
            </a:r>
            <a:br>
              <a:rPr lang="en" sz="1940"/>
            </a:br>
            <a:br>
              <a:rPr lang="en" sz="1940"/>
            </a:br>
            <a:r>
              <a:rPr lang="en" sz="1940"/>
              <a:t>Valued above $20 billion </a:t>
            </a:r>
            <a:endParaRPr sz="194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800"/>
              <a:t>Holdings and Valuation</a:t>
            </a:r>
            <a:endParaRPr sz="48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Ethereum (ETH) Holdings</a:t>
            </a:r>
            <a:endParaRPr sz="2800"/>
          </a:p>
        </p:txBody>
      </p:sp>
      <p:pic>
        <p:nvPicPr>
          <p:cNvPr id="926" name="Google Shape;926;p132"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927" name="Google Shape;927;p132"/>
          <p:cNvSpPr txBox="1"/>
          <p:nvPr/>
        </p:nvSpPr>
        <p:spPr>
          <a:xfrm>
            <a:off x="9309450" y="217275"/>
            <a:ext cx="33612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928" name="Google Shape;928;p132"/>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rmAutofit lnSpcReduction="20000"/>
          </a:bodyPr>
          <a:lstStyle/>
          <a:p>
            <a:pPr indent="-330200" lvl="0" marL="457200" rtl="0" algn="l">
              <a:spcBef>
                <a:spcPts val="0"/>
              </a:spcBef>
              <a:spcAft>
                <a:spcPts val="0"/>
              </a:spcAft>
              <a:buSzPts val="1600"/>
              <a:buChar char="●"/>
            </a:pPr>
            <a:r>
              <a:rPr lang="en" sz="1600"/>
              <a:t>Ethereum treasuries remain a significant counterpart to Bitcoin treasuries.</a:t>
            </a:r>
            <a:br>
              <a:rPr lang="en" sz="1600"/>
            </a:br>
            <a:endParaRPr sz="1600"/>
          </a:p>
          <a:p>
            <a:pPr indent="-330200" lvl="0" marL="457200" rtl="0" algn="l">
              <a:spcBef>
                <a:spcPts val="0"/>
              </a:spcBef>
              <a:spcAft>
                <a:spcPts val="0"/>
              </a:spcAft>
              <a:buSzPts val="1600"/>
              <a:buChar char="●"/>
            </a:pPr>
            <a:r>
              <a:rPr lang="en" sz="1600"/>
              <a:t>About 70 treasuries </a:t>
            </a:r>
            <a:r>
              <a:rPr b="1" lang="en" sz="1600"/>
              <a:t>held 6.1 million ETH</a:t>
            </a:r>
            <a:r>
              <a:rPr lang="en" sz="1600"/>
              <a:t> on Oct. 31, per </a:t>
            </a:r>
            <a:r>
              <a:rPr lang="en" sz="1600" u="sng">
                <a:solidFill>
                  <a:schemeClr val="hlink"/>
                </a:solidFill>
                <a:hlinkClick r:id="rId4"/>
              </a:rPr>
              <a:t>Strategic ETH Reserve</a:t>
            </a:r>
            <a:r>
              <a:rPr lang="en" sz="1600"/>
              <a:t>.</a:t>
            </a:r>
            <a:br>
              <a:rPr lang="en" sz="1600"/>
            </a:br>
            <a:r>
              <a:rPr lang="en" sz="1600"/>
              <a:t> </a:t>
            </a:r>
            <a:endParaRPr sz="1600"/>
          </a:p>
          <a:p>
            <a:pPr indent="-330200" lvl="0" marL="457200" rtl="0" algn="l">
              <a:spcBef>
                <a:spcPts val="0"/>
              </a:spcBef>
              <a:spcAft>
                <a:spcPts val="0"/>
              </a:spcAft>
              <a:buSzPts val="1600"/>
              <a:buChar char="●"/>
            </a:pPr>
            <a:r>
              <a:rPr lang="en" sz="1600"/>
              <a:t>The total value of all ETH treasuries was above </a:t>
            </a:r>
            <a:r>
              <a:rPr b="1" lang="en" sz="1600"/>
              <a:t>$20 billion </a:t>
            </a:r>
            <a:r>
              <a:rPr lang="en" sz="1600"/>
              <a:t>as of Nov. 8.</a:t>
            </a:r>
            <a:br>
              <a:rPr lang="en" sz="1600"/>
            </a:br>
            <a:endParaRPr sz="1600"/>
          </a:p>
          <a:p>
            <a:pPr indent="-330200" lvl="0" marL="457200" rtl="0" algn="l">
              <a:spcBef>
                <a:spcPts val="0"/>
              </a:spcBef>
              <a:spcAft>
                <a:spcPts val="0"/>
              </a:spcAft>
              <a:buSzPts val="1600"/>
              <a:buChar char="●"/>
            </a:pPr>
            <a:r>
              <a:rPr lang="en" sz="1600"/>
              <a:t>Treasuries collectively </a:t>
            </a:r>
            <a:r>
              <a:rPr b="1" lang="en" sz="1600"/>
              <a:t>added over 500,000 ETH</a:t>
            </a:r>
            <a:r>
              <a:rPr lang="en" sz="1600"/>
              <a:t> to the previous month’s 5.5 million ETH total, meaning that purchases and additions continued at a moderate pace.</a:t>
            </a:r>
            <a:br>
              <a:rPr lang="en" sz="1600"/>
            </a:br>
            <a:endParaRPr sz="1600"/>
          </a:p>
          <a:p>
            <a:pPr indent="-330200" lvl="0" marL="457200" rtl="0" algn="l">
              <a:spcBef>
                <a:spcPts val="0"/>
              </a:spcBef>
              <a:spcAft>
                <a:spcPts val="0"/>
              </a:spcAft>
              <a:buSzPts val="1600"/>
              <a:buChar char="●"/>
            </a:pPr>
            <a:r>
              <a:rPr lang="en" sz="1600"/>
              <a:t>The most notable recent buyer is </a:t>
            </a:r>
            <a:r>
              <a:rPr b="1" lang="en" sz="1600"/>
              <a:t>Bitmine</a:t>
            </a:r>
            <a:r>
              <a:rPr lang="en" sz="1600"/>
              <a:t>, which has increased its holdings by about 20% over 30 days, according to Strategic ETH Reserve data. </a:t>
            </a:r>
            <a:r>
              <a:rPr lang="en" sz="1600" u="sng">
                <a:solidFill>
                  <a:schemeClr val="hlink"/>
                </a:solidFill>
                <a:hlinkClick r:id="rId5"/>
              </a:rPr>
              <a:t>Official statements</a:t>
            </a:r>
            <a:r>
              <a:rPr lang="en" sz="1600"/>
              <a:t> indicate the company holds 3.4 million ETH as of Nov. 3.</a:t>
            </a:r>
            <a:endParaRPr sz="1600"/>
          </a:p>
          <a:p>
            <a:pPr indent="0" lvl="0" marL="0" rtl="0" algn="l">
              <a:spcBef>
                <a:spcPts val="1200"/>
              </a:spcBef>
              <a:spcAft>
                <a:spcPts val="1200"/>
              </a:spcAft>
              <a:buNone/>
            </a:pPr>
            <a:r>
              <a:t/>
            </a:r>
            <a:endParaRPr sz="1600"/>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Top 10 Ethereum Treasuries</a:t>
            </a:r>
            <a:endParaRPr sz="2800"/>
          </a:p>
          <a:p>
            <a:pPr indent="0" lvl="0" marL="0" rtl="0" algn="l">
              <a:spcBef>
                <a:spcPts val="0"/>
              </a:spcBef>
              <a:spcAft>
                <a:spcPts val="0"/>
              </a:spcAft>
              <a:buNone/>
            </a:pPr>
            <a:r>
              <a:t/>
            </a:r>
            <a:endParaRPr sz="2800"/>
          </a:p>
        </p:txBody>
      </p:sp>
      <p:sp>
        <p:nvSpPr>
          <p:cNvPr id="934" name="Google Shape;934;p133"/>
          <p:cNvSpPr txBox="1"/>
          <p:nvPr/>
        </p:nvSpPr>
        <p:spPr>
          <a:xfrm>
            <a:off x="98125" y="4615300"/>
            <a:ext cx="50004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999999"/>
                </a:solidFill>
              </a:rPr>
              <a:t>Image</a:t>
            </a:r>
            <a:r>
              <a:rPr i="1" lang="en" sz="1200">
                <a:solidFill>
                  <a:srgbClr val="999999"/>
                </a:solidFill>
              </a:rPr>
              <a:t>: </a:t>
            </a:r>
            <a:r>
              <a:rPr i="1" lang="en" sz="1200" u="sng">
                <a:solidFill>
                  <a:srgbClr val="999999"/>
                </a:solidFill>
                <a:hlinkClick r:id="rId3">
                  <a:extLst>
                    <a:ext uri="{A12FA001-AC4F-418D-AE19-62706E023703}">
                      <ahyp:hlinkClr val="tx"/>
                    </a:ext>
                  </a:extLst>
                </a:hlinkClick>
              </a:rPr>
              <a:t>strategicethreserve.xyz</a:t>
            </a:r>
            <a:r>
              <a:rPr i="1" lang="en" sz="1200">
                <a:solidFill>
                  <a:srgbClr val="999999"/>
                </a:solidFill>
              </a:rPr>
              <a:t>,</a:t>
            </a:r>
            <a:r>
              <a:rPr i="1" lang="en" sz="1200">
                <a:solidFill>
                  <a:srgbClr val="999999"/>
                </a:solidFill>
              </a:rPr>
              <a:t> Nov. 8</a:t>
            </a:r>
            <a:endParaRPr i="1" sz="1200">
              <a:solidFill>
                <a:srgbClr val="999999"/>
              </a:solidFill>
            </a:endParaRPr>
          </a:p>
        </p:txBody>
      </p:sp>
      <p:pic>
        <p:nvPicPr>
          <p:cNvPr id="935" name="Google Shape;935;p133"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pic>
        <p:nvPicPr>
          <p:cNvPr id="936" name="Google Shape;936;p133"/>
          <p:cNvPicPr preferRelativeResize="0"/>
          <p:nvPr/>
        </p:nvPicPr>
        <p:blipFill rotWithShape="1">
          <a:blip r:embed="rId5">
            <a:alphaModFix/>
          </a:blip>
          <a:srcRect b="36032" l="0" r="0" t="0"/>
          <a:stretch/>
        </p:blipFill>
        <p:spPr>
          <a:xfrm>
            <a:off x="1765150" y="1017725"/>
            <a:ext cx="5786700" cy="3324426"/>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40" name="Shape 940"/>
        <p:cNvGrpSpPr/>
        <p:nvPr/>
      </p:nvGrpSpPr>
      <p:grpSpPr>
        <a:xfrm>
          <a:off x="0" y="0"/>
          <a:ext cx="0" cy="0"/>
          <a:chOff x="0" y="0"/>
          <a:chExt cx="0" cy="0"/>
        </a:xfrm>
      </p:grpSpPr>
      <p:sp>
        <p:nvSpPr>
          <p:cNvPr id="941" name="Google Shape;941;p1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200"/>
              <a:t>Solana Treasuries</a:t>
            </a:r>
            <a:endParaRPr sz="5200"/>
          </a:p>
        </p:txBody>
      </p:sp>
      <p:sp>
        <p:nvSpPr>
          <p:cNvPr id="942" name="Google Shape;942;p13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Clr>
                <a:schemeClr val="dk1"/>
              </a:buClr>
              <a:buSzPts val="605"/>
              <a:buFont typeface="Arial"/>
              <a:buNone/>
            </a:pPr>
            <a:r>
              <a:rPr lang="en" sz="2440"/>
              <a:t>20</a:t>
            </a:r>
            <a:r>
              <a:rPr lang="en" sz="2440"/>
              <a:t> million SOL</a:t>
            </a:r>
            <a:br>
              <a:rPr lang="en" sz="1940"/>
            </a:br>
            <a:br>
              <a:rPr lang="en" sz="1940"/>
            </a:br>
            <a:r>
              <a:rPr lang="en" sz="1940"/>
              <a:t>Valued at $3.2 billion</a:t>
            </a:r>
            <a:endParaRPr sz="1940"/>
          </a:p>
          <a:p>
            <a:pPr indent="0" lvl="0" marL="0" rtl="0" algn="ctr">
              <a:spcBef>
                <a:spcPts val="0"/>
              </a:spcBef>
              <a:spcAft>
                <a:spcPts val="0"/>
              </a:spcAft>
              <a:buNone/>
            </a:pPr>
            <a:r>
              <a:t/>
            </a:r>
            <a:endParaRPr sz="2400"/>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Solana treasuries also continue to present a significant alternative.</a:t>
            </a:r>
            <a:br>
              <a:rPr lang="en" sz="1600"/>
            </a:br>
            <a:endParaRPr sz="1600"/>
          </a:p>
          <a:p>
            <a:pPr indent="-330200" lvl="0" marL="457200" rtl="0" algn="l">
              <a:spcBef>
                <a:spcPts val="0"/>
              </a:spcBef>
              <a:spcAft>
                <a:spcPts val="0"/>
              </a:spcAft>
              <a:buSzPts val="1600"/>
              <a:buChar char="●"/>
            </a:pPr>
            <a:r>
              <a:rPr b="1" lang="en" sz="1600"/>
              <a:t>At least 20 companies</a:t>
            </a:r>
            <a:r>
              <a:rPr lang="en" sz="1600"/>
              <a:t> have a Solana treasury, per the </a:t>
            </a:r>
            <a:r>
              <a:rPr lang="en" sz="1600" u="sng">
                <a:solidFill>
                  <a:schemeClr val="hlink"/>
                </a:solidFill>
                <a:hlinkClick r:id="rId3"/>
              </a:rPr>
              <a:t>Strategic Solana Reserve</a:t>
            </a:r>
            <a:r>
              <a:rPr lang="en" sz="1600"/>
              <a:t>.</a:t>
            </a:r>
            <a:br>
              <a:rPr lang="en" sz="1600"/>
            </a:br>
            <a:endParaRPr sz="1600"/>
          </a:p>
          <a:p>
            <a:pPr indent="-330200" lvl="0" marL="457200" rtl="0" algn="l">
              <a:spcBef>
                <a:spcPts val="0"/>
              </a:spcBef>
              <a:spcAft>
                <a:spcPts val="0"/>
              </a:spcAft>
              <a:buSzPts val="1600"/>
              <a:buChar char="●"/>
            </a:pPr>
            <a:r>
              <a:rPr lang="en" sz="1600"/>
              <a:t>Those firms held over </a:t>
            </a:r>
            <a:r>
              <a:rPr b="1" lang="en" sz="1600"/>
              <a:t>20 million</a:t>
            </a:r>
            <a:r>
              <a:rPr b="1" lang="en" sz="1600"/>
              <a:t> SOL as of Nov. 8</a:t>
            </a:r>
            <a:r>
              <a:rPr lang="en" sz="1600"/>
              <a:t>, worth about </a:t>
            </a:r>
            <a:r>
              <a:rPr b="1" lang="en" sz="1600"/>
              <a:t>$3.2 billion</a:t>
            </a:r>
            <a:r>
              <a:rPr lang="en" sz="1600"/>
              <a:t>.</a:t>
            </a:r>
            <a:br>
              <a:rPr lang="en" sz="1600"/>
            </a:br>
            <a:endParaRPr sz="1600"/>
          </a:p>
          <a:p>
            <a:pPr indent="-330200" lvl="0" marL="457200" rtl="0" algn="l">
              <a:spcBef>
                <a:spcPts val="0"/>
              </a:spcBef>
              <a:spcAft>
                <a:spcPts val="0"/>
              </a:spcAft>
              <a:buSzPts val="1600"/>
              <a:buChar char="●"/>
            </a:pPr>
            <a:r>
              <a:rPr lang="en" sz="1600"/>
              <a:t>Treasuries added about </a:t>
            </a:r>
            <a:r>
              <a:rPr b="1" lang="en" sz="1600"/>
              <a:t>650,000 SOL </a:t>
            </a:r>
            <a:r>
              <a:rPr lang="en" sz="1600"/>
              <a:t>between </a:t>
            </a:r>
            <a:r>
              <a:rPr lang="en" sz="1600"/>
              <a:t>Sept. 25 and Oct. 25</a:t>
            </a:r>
            <a:r>
              <a:rPr lang="en" sz="1600"/>
              <a:t>.</a:t>
            </a:r>
            <a:br>
              <a:rPr lang="en" sz="1600"/>
            </a:br>
            <a:endParaRPr sz="1600"/>
          </a:p>
          <a:p>
            <a:pPr indent="-330200" lvl="0" marL="457200" rtl="0" algn="l">
              <a:spcBef>
                <a:spcPts val="0"/>
              </a:spcBef>
              <a:spcAft>
                <a:spcPts val="0"/>
              </a:spcAft>
              <a:buSzPts val="1600"/>
              <a:buChar char="●"/>
            </a:pPr>
            <a:r>
              <a:rPr lang="en" sz="1600"/>
              <a:t>Top holders include </a:t>
            </a:r>
            <a:r>
              <a:rPr b="1" lang="en" sz="1600"/>
              <a:t>Forward Industries Inc</a:t>
            </a:r>
            <a:r>
              <a:rPr lang="en" sz="1600"/>
              <a:t> (FORD), </a:t>
            </a:r>
            <a:r>
              <a:rPr b="1" lang="en" sz="1600"/>
              <a:t>Solana Company</a:t>
            </a:r>
            <a:r>
              <a:rPr lang="en" sz="1600"/>
              <a:t> (HSDT) and </a:t>
            </a:r>
            <a:r>
              <a:rPr b="1" lang="en" sz="1600"/>
              <a:t>DeFi Development Corp</a:t>
            </a:r>
            <a:r>
              <a:rPr lang="en" sz="1600"/>
              <a:t> (DFDV), accounting for over half of all holdings.</a:t>
            </a:r>
            <a:endParaRPr sz="1600"/>
          </a:p>
        </p:txBody>
      </p:sp>
      <p:sp>
        <p:nvSpPr>
          <p:cNvPr id="948" name="Google Shape;948;p1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Solana (SOL) Treasuries</a:t>
            </a:r>
            <a:endParaRPr sz="2800"/>
          </a:p>
          <a:p>
            <a:pPr indent="0" lvl="0" marL="0" rtl="0" algn="l">
              <a:spcBef>
                <a:spcPts val="0"/>
              </a:spcBef>
              <a:spcAft>
                <a:spcPts val="0"/>
              </a:spcAft>
              <a:buNone/>
            </a:pPr>
            <a:r>
              <a:t/>
            </a:r>
            <a:endParaRPr sz="2800"/>
          </a:p>
        </p:txBody>
      </p:sp>
      <p:pic>
        <p:nvPicPr>
          <p:cNvPr id="949" name="Google Shape;949;p135"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36"/>
          <p:cNvSpPr txBox="1"/>
          <p:nvPr>
            <p:ph type="title"/>
          </p:nvPr>
        </p:nvSpPr>
        <p:spPr>
          <a:xfrm>
            <a:off x="490000" y="227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Solana (SOL) Treasuries</a:t>
            </a:r>
            <a:endParaRPr sz="2800"/>
          </a:p>
        </p:txBody>
      </p:sp>
      <p:pic>
        <p:nvPicPr>
          <p:cNvPr id="955" name="Google Shape;955;p13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956" name="Google Shape;956;p136"/>
          <p:cNvSpPr txBox="1"/>
          <p:nvPr/>
        </p:nvSpPr>
        <p:spPr>
          <a:xfrm>
            <a:off x="12700" y="4689175"/>
            <a:ext cx="4178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999999"/>
                </a:solidFill>
              </a:rPr>
              <a:t>Based on </a:t>
            </a:r>
            <a:r>
              <a:rPr i="1" lang="en" sz="1100" u="sng">
                <a:solidFill>
                  <a:srgbClr val="999999"/>
                </a:solidFill>
                <a:hlinkClick r:id="rId4">
                  <a:extLst>
                    <a:ext uri="{A12FA001-AC4F-418D-AE19-62706E023703}">
                      <ahyp:hlinkClr val="tx"/>
                    </a:ext>
                  </a:extLst>
                </a:hlinkClick>
              </a:rPr>
              <a:t>strategicsolanareserve.org</a:t>
            </a:r>
            <a:r>
              <a:rPr i="1" lang="en" sz="1100">
                <a:solidFill>
                  <a:srgbClr val="999999"/>
                </a:solidFill>
              </a:rPr>
              <a:t> data Nov. 9 </a:t>
            </a:r>
            <a:endParaRPr i="1" sz="1100">
              <a:solidFill>
                <a:srgbClr val="999999"/>
              </a:solidFill>
            </a:endParaRPr>
          </a:p>
        </p:txBody>
      </p:sp>
      <p:graphicFrame>
        <p:nvGraphicFramePr>
          <p:cNvPr id="957" name="Google Shape;957;p136"/>
          <p:cNvGraphicFramePr/>
          <p:nvPr/>
        </p:nvGraphicFramePr>
        <p:xfrm>
          <a:off x="2318825" y="762000"/>
          <a:ext cx="3000000" cy="3000000"/>
        </p:xfrm>
        <a:graphic>
          <a:graphicData uri="http://schemas.openxmlformats.org/drawingml/2006/table">
            <a:tbl>
              <a:tblPr>
                <a:noFill/>
                <a:tableStyleId>{E01FF8DB-C4BB-4E00-A0FD-76F5900C0787}</a:tableStyleId>
              </a:tblPr>
              <a:tblGrid>
                <a:gridCol w="344400"/>
                <a:gridCol w="2132500"/>
                <a:gridCol w="950325"/>
                <a:gridCol w="1079125"/>
              </a:tblGrid>
              <a:tr h="193975">
                <a:tc>
                  <a:txBody>
                    <a:bodyPr/>
                    <a:lstStyle/>
                    <a:p>
                      <a:pPr indent="0" lvl="0" marL="0" rtl="0" algn="ctr">
                        <a:lnSpc>
                          <a:spcPct val="115000"/>
                        </a:lnSpc>
                        <a:spcBef>
                          <a:spcPts val="0"/>
                        </a:spcBef>
                        <a:spcAft>
                          <a:spcPts val="0"/>
                        </a:spcAft>
                        <a:buNone/>
                      </a:pPr>
                      <a:r>
                        <a:rPr b="1" lang="en" sz="900">
                          <a:solidFill>
                            <a:srgbClr val="FFFFFF"/>
                          </a:solidFill>
                        </a:rPr>
                        <a:t>#</a:t>
                      </a:r>
                      <a:endParaRPr b="1" sz="9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en" sz="900">
                          <a:solidFill>
                            <a:srgbClr val="FFFFFF"/>
                          </a:solidFill>
                        </a:rPr>
                        <a:t>Entity</a:t>
                      </a:r>
                      <a:endParaRPr b="1" sz="9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en" sz="900">
                          <a:solidFill>
                            <a:srgbClr val="FFFFFF"/>
                          </a:solidFill>
                        </a:rPr>
                        <a:t>SOL</a:t>
                      </a:r>
                      <a:endParaRPr b="1" sz="9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c>
                  <a:txBody>
                    <a:bodyPr/>
                    <a:lstStyle/>
                    <a:p>
                      <a:pPr indent="0" lvl="0" marL="0" rtl="0" algn="ctr">
                        <a:lnSpc>
                          <a:spcPct val="115000"/>
                        </a:lnSpc>
                        <a:spcBef>
                          <a:spcPts val="0"/>
                        </a:spcBef>
                        <a:spcAft>
                          <a:spcPts val="0"/>
                        </a:spcAft>
                        <a:buNone/>
                      </a:pPr>
                      <a:r>
                        <a:rPr b="1" lang="en" sz="900">
                          <a:solidFill>
                            <a:srgbClr val="FFFFFF"/>
                          </a:solidFill>
                        </a:rPr>
                        <a:t>USD</a:t>
                      </a:r>
                      <a:endParaRPr b="1" sz="9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r>
              <a:tr h="178075">
                <a:tc>
                  <a:txBody>
                    <a:bodyPr/>
                    <a:lstStyle/>
                    <a:p>
                      <a:pPr indent="0" lvl="0" marL="0" rtl="0" algn="r">
                        <a:lnSpc>
                          <a:spcPct val="115000"/>
                        </a:lnSpc>
                        <a:spcBef>
                          <a:spcPts val="0"/>
                        </a:spcBef>
                        <a:spcAft>
                          <a:spcPts val="0"/>
                        </a:spcAft>
                        <a:buNone/>
                      </a:pPr>
                      <a:r>
                        <a:rPr lang="en" sz="800"/>
                        <a:t>1</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Forward Industries Inc</a:t>
                      </a:r>
                      <a:r>
                        <a:rPr lang="en" sz="800" u="sng">
                          <a:solidFill>
                            <a:schemeClr val="hlink"/>
                          </a:solidFill>
                        </a:rPr>
                        <a:t> </a:t>
                      </a:r>
                      <a:r>
                        <a:rPr lang="en" sz="800"/>
                        <a:t>FORD</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6.822M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$1.07B</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2</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Solana Company HSDT</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2.300M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$361.8M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3</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DeFi Development Corp</a:t>
                      </a:r>
                      <a:r>
                        <a:rPr lang="en" sz="800" u="sng">
                          <a:solidFill>
                            <a:schemeClr val="hlink"/>
                          </a:solidFill>
                        </a:rPr>
                        <a:t> </a:t>
                      </a:r>
                      <a:r>
                        <a:rPr lang="en" sz="800"/>
                        <a:t>DFDV</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2.196M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$345.4M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4</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Sharps Technology, Inc.</a:t>
                      </a:r>
                      <a:r>
                        <a:rPr lang="en" sz="800" u="sng">
                          <a:solidFill>
                            <a:schemeClr val="hlink"/>
                          </a:solidFill>
                        </a:rPr>
                        <a:t> </a:t>
                      </a:r>
                      <a:r>
                        <a:rPr lang="en" sz="800"/>
                        <a:t>STSS</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2.140M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$336.6M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5</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Upexi, Inc. UPXI</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2.000M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$314.6M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6</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Solmate (Brera Holdings)</a:t>
                      </a:r>
                      <a:r>
                        <a:rPr lang="en" sz="800" u="sng">
                          <a:solidFill>
                            <a:schemeClr val="hlink"/>
                          </a:solidFill>
                        </a:rPr>
                        <a:t> </a:t>
                      </a:r>
                      <a:r>
                        <a:rPr lang="en" sz="800"/>
                        <a:t>BREA</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1.215M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$191.1M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7</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Mercurity Fintech</a:t>
                      </a:r>
                      <a:r>
                        <a:rPr lang="en" sz="800" u="sng">
                          <a:solidFill>
                            <a:schemeClr val="hlink"/>
                          </a:solidFill>
                        </a:rPr>
                        <a:t> </a:t>
                      </a:r>
                      <a:r>
                        <a:rPr lang="en" sz="800"/>
                        <a:t>MFH</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1.083M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$170.4M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8</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iSpecimen Inc.ISPC</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1.000M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$157.3M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9</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Yueda Digital Holding</a:t>
                      </a:r>
                      <a:r>
                        <a:rPr lang="en" sz="800" u="sng">
                          <a:solidFill>
                            <a:schemeClr val="hlink"/>
                          </a:solidFill>
                        </a:rPr>
                        <a:t> </a:t>
                      </a:r>
                      <a:r>
                        <a:rPr lang="en" sz="800"/>
                        <a:t>YDKG</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749.965k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$118.0M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10</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SOL Strategies Inc.</a:t>
                      </a:r>
                      <a:r>
                        <a:rPr lang="en" sz="800" u="sng">
                          <a:solidFill>
                            <a:schemeClr val="hlink"/>
                          </a:solidFill>
                        </a:rPr>
                        <a:t> </a:t>
                      </a:r>
                      <a:r>
                        <a:rPr lang="en" sz="800"/>
                        <a:t>CYFRF</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516.421k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$81.2M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11</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DigitalX Limited</a:t>
                      </a:r>
                      <a:r>
                        <a:rPr lang="en" sz="800" u="sng">
                          <a:solidFill>
                            <a:schemeClr val="hlink"/>
                          </a:solidFill>
                        </a:rPr>
                        <a:t> </a:t>
                      </a:r>
                      <a:r>
                        <a:rPr lang="en" sz="800"/>
                        <a:t>DCC.AX</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125.390k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$19.7M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12</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Classover Holdings Inc.</a:t>
                      </a:r>
                      <a:r>
                        <a:rPr lang="en" sz="800" u="sng">
                          <a:solidFill>
                            <a:schemeClr val="hlink"/>
                          </a:solidFill>
                        </a:rPr>
                        <a:t> </a:t>
                      </a:r>
                      <a:r>
                        <a:rPr lang="en" sz="800"/>
                        <a:t>KIDZ</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61.048k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$9.6M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13</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Artelo Biosciences</a:t>
                      </a:r>
                      <a:r>
                        <a:rPr lang="en" sz="800" u="sng">
                          <a:solidFill>
                            <a:schemeClr val="hlink"/>
                          </a:solidFill>
                        </a:rPr>
                        <a:t> </a:t>
                      </a:r>
                      <a:r>
                        <a:rPr lang="en" sz="800"/>
                        <a:t>ARTL</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45.883k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$7.2M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14</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Sol Global Investments Corp</a:t>
                      </a:r>
                      <a:r>
                        <a:rPr lang="en" sz="800" u="sng">
                          <a:solidFill>
                            <a:schemeClr val="hlink"/>
                          </a:solidFill>
                        </a:rPr>
                        <a:t> </a:t>
                      </a:r>
                      <a:r>
                        <a:rPr lang="en" sz="800"/>
                        <a:t>SOL.CN</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40.350k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$6.3M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15</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Torrent Capital Ltd.</a:t>
                      </a:r>
                      <a:r>
                        <a:rPr lang="en" sz="800" u="sng">
                          <a:solidFill>
                            <a:schemeClr val="hlink"/>
                          </a:solidFill>
                        </a:rPr>
                        <a:t> </a:t>
                      </a:r>
                      <a:r>
                        <a:rPr lang="en" sz="800"/>
                        <a:t>TORR.V</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40.039k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$6.3M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16</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BIT Mining Limited</a:t>
                      </a:r>
                      <a:r>
                        <a:rPr lang="en" sz="800" u="sng">
                          <a:solidFill>
                            <a:schemeClr val="hlink"/>
                          </a:solidFill>
                        </a:rPr>
                        <a:t> </a:t>
                      </a:r>
                      <a:r>
                        <a:rPr lang="en" sz="800"/>
                        <a:t>BTCM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27.191k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$4.3M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17</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ALALO (Acheter-Louer.fr)</a:t>
                      </a:r>
                      <a:r>
                        <a:rPr lang="en" sz="800" u="sng">
                          <a:solidFill>
                            <a:schemeClr val="hlink"/>
                          </a:solidFill>
                        </a:rPr>
                        <a:t> </a:t>
                      </a:r>
                      <a:r>
                        <a:rPr lang="en" sz="800"/>
                        <a:t>ALALO.PA</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15.564k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$2.4M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18</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DeFi Technologies Inc.</a:t>
                      </a:r>
                      <a:r>
                        <a:rPr lang="en" sz="800" u="sng">
                          <a:solidFill>
                            <a:schemeClr val="hlink"/>
                          </a:solidFill>
                        </a:rPr>
                        <a:t> </a:t>
                      </a:r>
                      <a:r>
                        <a:rPr lang="en" sz="800"/>
                        <a:t>DEFT</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12.775k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$2.0M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19</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Neptune Digital Assets Corp</a:t>
                      </a:r>
                      <a:r>
                        <a:rPr lang="en" sz="800" u="sng">
                          <a:solidFill>
                            <a:schemeClr val="hlink"/>
                          </a:solidFill>
                        </a:rPr>
                        <a:t> </a:t>
                      </a:r>
                      <a:r>
                        <a:rPr lang="en" sz="800"/>
                        <a:t>NDA.V</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9.573k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$1.5M</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78075">
                <a:tc>
                  <a:txBody>
                    <a:bodyPr/>
                    <a:lstStyle/>
                    <a:p>
                      <a:pPr indent="0" lvl="0" marL="0" rtl="0" algn="r">
                        <a:lnSpc>
                          <a:spcPct val="115000"/>
                        </a:lnSpc>
                        <a:spcBef>
                          <a:spcPts val="0"/>
                        </a:spcBef>
                        <a:spcAft>
                          <a:spcPts val="0"/>
                        </a:spcAft>
                        <a:buNone/>
                      </a:pPr>
                      <a:r>
                        <a:rPr lang="en" sz="800"/>
                        <a:t>20</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MemeStrategy, Inc.</a:t>
                      </a:r>
                      <a:r>
                        <a:rPr lang="en" sz="800" u="sng">
                          <a:solidFill>
                            <a:schemeClr val="hlink"/>
                          </a:solidFill>
                        </a:rPr>
                        <a:t> </a:t>
                      </a:r>
                      <a:r>
                        <a:rPr lang="en" sz="800"/>
                        <a:t>2440.HK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2.440k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t>$383.8K</a:t>
                      </a:r>
                      <a:endParaRPr sz="8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61" name="Shape 961"/>
        <p:cNvGrpSpPr/>
        <p:nvPr/>
      </p:nvGrpSpPr>
      <p:grpSpPr>
        <a:xfrm>
          <a:off x="0" y="0"/>
          <a:ext cx="0" cy="0"/>
          <a:chOff x="0" y="0"/>
          <a:chExt cx="0" cy="0"/>
        </a:xfrm>
      </p:grpSpPr>
      <p:sp>
        <p:nvSpPr>
          <p:cNvPr id="962" name="Google Shape;962;p1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200"/>
              <a:t>XRP Treasuries</a:t>
            </a:r>
            <a:endParaRPr sz="5200"/>
          </a:p>
        </p:txBody>
      </p:sp>
      <p:sp>
        <p:nvSpPr>
          <p:cNvPr id="963" name="Google Shape;963;p13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440"/>
              <a:buNone/>
            </a:pPr>
            <a:r>
              <a:rPr lang="en" sz="1920"/>
              <a:t>More than $1 billion planned</a:t>
            </a:r>
            <a:endParaRPr sz="1300"/>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graphicFrame>
        <p:nvGraphicFramePr>
          <p:cNvPr id="968" name="Google Shape;968;p138"/>
          <p:cNvGraphicFramePr/>
          <p:nvPr/>
        </p:nvGraphicFramePr>
        <p:xfrm>
          <a:off x="459850" y="1101725"/>
          <a:ext cx="3000000" cy="3000000"/>
        </p:xfrm>
        <a:graphic>
          <a:graphicData uri="http://schemas.openxmlformats.org/drawingml/2006/table">
            <a:tbl>
              <a:tblPr>
                <a:noFill/>
                <a:tableStyleId>{E01FF8DB-C4BB-4E00-A0FD-76F5900C0787}</a:tableStyleId>
              </a:tblPr>
              <a:tblGrid>
                <a:gridCol w="2142075"/>
                <a:gridCol w="6230375"/>
              </a:tblGrid>
              <a:tr h="230875">
                <a:tc>
                  <a:txBody>
                    <a:bodyPr/>
                    <a:lstStyle/>
                    <a:p>
                      <a:pPr indent="0" lvl="0" marL="0" rtl="0" algn="l">
                        <a:lnSpc>
                          <a:spcPct val="115000"/>
                        </a:lnSpc>
                        <a:spcBef>
                          <a:spcPts val="0"/>
                        </a:spcBef>
                        <a:spcAft>
                          <a:spcPts val="0"/>
                        </a:spcAft>
                        <a:buNone/>
                      </a:pPr>
                      <a:r>
                        <a:rPr b="1" lang="en" sz="1000">
                          <a:solidFill>
                            <a:srgbClr val="FFFFFF"/>
                          </a:solidFill>
                        </a:rPr>
                        <a:t>Company</a:t>
                      </a:r>
                      <a:endParaRPr b="1" sz="10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b="1" lang="en" sz="1000">
                          <a:solidFill>
                            <a:srgbClr val="FFFFFF"/>
                          </a:solidFill>
                        </a:rPr>
                        <a:t>XRP Treasury</a:t>
                      </a:r>
                      <a:endParaRPr b="1" sz="10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999999"/>
                    </a:solidFill>
                  </a:tcPr>
                </a:tc>
              </a:tr>
              <a:tr h="230875">
                <a:tc>
                  <a:txBody>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rPr>
                        <a:t>Quantum Biopharma (QNTM)</a:t>
                      </a:r>
                      <a:endParaRPr b="1" sz="1000">
                        <a:solidFill>
                          <a:schemeClr val="dk1"/>
                        </a:solidFill>
                      </a:endParaRPr>
                    </a:p>
                  </a:txBody>
                  <a:tcPr marT="19050" marB="19050" marR="28575" marL="28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Held $148,245 of XRP</a:t>
                      </a:r>
                      <a:r>
                        <a:rPr lang="en" sz="1000"/>
                        <a:t> as part of a $5 million multi-digital asset treasury</a:t>
                      </a:r>
                      <a:r>
                        <a:rPr b="1" lang="en" sz="1000"/>
                        <a:t> </a:t>
                      </a:r>
                      <a:r>
                        <a:rPr lang="en" sz="1000"/>
                        <a:t>as of June 30, 2025 </a:t>
                      </a:r>
                      <a:r>
                        <a:rPr lang="en" sz="1000"/>
                        <a:t>(</a:t>
                      </a:r>
                      <a:r>
                        <a:rPr lang="en" sz="1000" u="sng">
                          <a:solidFill>
                            <a:schemeClr val="hlink"/>
                          </a:solidFill>
                          <a:hlinkClick r:id="rId3"/>
                        </a:rPr>
                        <a:t>Source</a:t>
                      </a:r>
                      <a:r>
                        <a:rPr lang="en" sz="1000"/>
                        <a:t>)</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b="1" lang="en" sz="1000">
                          <a:solidFill>
                            <a:schemeClr val="dk1"/>
                          </a:solidFill>
                        </a:rPr>
                        <a:t>Hyperscale</a:t>
                      </a:r>
                      <a:r>
                        <a:rPr b="1" lang="en" sz="1000">
                          <a:solidFill>
                            <a:schemeClr val="dk1"/>
                          </a:solidFill>
                        </a:rPr>
                        <a:t> / Sentinum (GPUS)</a:t>
                      </a:r>
                      <a:endParaRPr b="1" sz="1000"/>
                    </a:p>
                  </a:txBody>
                  <a:tcPr marT="19050" marB="19050" marR="28575" marL="28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Holds </a:t>
                      </a:r>
                      <a:r>
                        <a:rPr b="1" lang="en" sz="1000"/>
                        <a:t>33,120</a:t>
                      </a:r>
                      <a:r>
                        <a:rPr b="1" lang="en" sz="1000"/>
                        <a:t> XRP (</a:t>
                      </a:r>
                      <a:r>
                        <a:rPr b="1" lang="en" sz="1000"/>
                        <a:t>$92,000</a:t>
                      </a:r>
                      <a:r>
                        <a:rPr b="1" lang="en" sz="1000"/>
                        <a:t>) </a:t>
                      </a:r>
                      <a:r>
                        <a:rPr lang="en" sz="1000">
                          <a:solidFill>
                            <a:schemeClr val="dk1"/>
                          </a:solidFill>
                        </a:rPr>
                        <a:t>(</a:t>
                      </a:r>
                      <a:r>
                        <a:rPr lang="en" sz="1000" u="sng">
                          <a:solidFill>
                            <a:schemeClr val="accent5"/>
                          </a:solidFill>
                          <a:hlinkClick r:id="rId4">
                            <a:extLst>
                              <a:ext uri="{A12FA001-AC4F-418D-AE19-62706E023703}">
                                <ahyp:hlinkClr val="tx"/>
                              </a:ext>
                            </a:extLst>
                          </a:hlinkClick>
                        </a:rPr>
                        <a:t>Source</a:t>
                      </a:r>
                      <a:r>
                        <a:rPr lang="en" sz="1000">
                          <a:solidFill>
                            <a:schemeClr val="dk1"/>
                          </a:solidFill>
                        </a:rPr>
                        <a:t>), </a:t>
                      </a:r>
                      <a:r>
                        <a:rPr lang="en" sz="1000"/>
                        <a:t>plans $10 million  (</a:t>
                      </a:r>
                      <a:r>
                        <a:rPr lang="en" sz="1000" u="sng">
                          <a:solidFill>
                            <a:schemeClr val="hlink"/>
                          </a:solidFill>
                          <a:hlinkClick r:id="rId5"/>
                        </a:rPr>
                        <a:t>Source</a:t>
                      </a:r>
                      <a:r>
                        <a:rPr lang="en" sz="1000"/>
                        <a:t>)</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b="1" lang="en" sz="1000"/>
                        <a:t>Flora Growth (FLGC)</a:t>
                      </a:r>
                      <a:endParaRPr b="1" sz="1000"/>
                    </a:p>
                  </a:txBody>
                  <a:tcPr marT="19050" marB="19050" marR="28575" marL="28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Held 44,653 XRP ($99,000) </a:t>
                      </a:r>
                      <a:r>
                        <a:rPr lang="en" sz="1000"/>
                        <a:t>alongside other digital assets </a:t>
                      </a:r>
                      <a:r>
                        <a:rPr lang="en" sz="1000">
                          <a:solidFill>
                            <a:schemeClr val="dk1"/>
                          </a:solidFill>
                        </a:rPr>
                        <a:t>as of June 30, 2025 </a:t>
                      </a:r>
                      <a:r>
                        <a:rPr b="1" lang="en" sz="1000"/>
                        <a:t> </a:t>
                      </a:r>
                      <a:r>
                        <a:rPr lang="en" sz="1000"/>
                        <a:t>(</a:t>
                      </a:r>
                      <a:r>
                        <a:rPr lang="en" sz="1000" u="sng">
                          <a:solidFill>
                            <a:schemeClr val="hlink"/>
                          </a:solidFill>
                          <a:hlinkClick r:id="rId6"/>
                        </a:rPr>
                        <a:t>Source</a:t>
                      </a:r>
                      <a:r>
                        <a:rPr lang="en" sz="1000"/>
                        <a:t>)</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b="1" lang="en" sz="1000"/>
                        <a:t>Everything Blockchain (</a:t>
                      </a:r>
                      <a:r>
                        <a:rPr b="1" lang="en" sz="1000"/>
                        <a:t>EBZT)</a:t>
                      </a:r>
                      <a:endParaRPr b="1" sz="1000">
                        <a:solidFill>
                          <a:schemeClr val="dk1"/>
                        </a:solidFill>
                      </a:endParaRPr>
                    </a:p>
                  </a:txBody>
                  <a:tcPr marT="19050" marB="19050" marR="28575" marL="28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Has purchased an unknown XRP amount </a:t>
                      </a:r>
                      <a:r>
                        <a:rPr b="1" lang="en" sz="1000">
                          <a:solidFill>
                            <a:schemeClr val="dk1"/>
                          </a:solidFill>
                        </a:rPr>
                        <a:t>(</a:t>
                      </a:r>
                      <a:r>
                        <a:rPr b="1" lang="en" sz="1000" u="sng">
                          <a:solidFill>
                            <a:schemeClr val="accent5"/>
                          </a:solidFill>
                          <a:hlinkClick r:id="rId7">
                            <a:extLst>
                              <a:ext uri="{A12FA001-AC4F-418D-AE19-62706E023703}">
                                <ahyp:hlinkClr val="tx"/>
                              </a:ext>
                            </a:extLst>
                          </a:hlinkClick>
                        </a:rPr>
                        <a:t>Source</a:t>
                      </a:r>
                      <a:r>
                        <a:rPr b="1" lang="en" sz="1000">
                          <a:solidFill>
                            <a:schemeClr val="dk1"/>
                          </a:solidFill>
                        </a:rPr>
                        <a:t>)</a:t>
                      </a:r>
                      <a:r>
                        <a:rPr lang="en" sz="1000"/>
                        <a:t>, plans to buy $10 million in multiple cryptos (</a:t>
                      </a:r>
                      <a:r>
                        <a:rPr lang="en" sz="1000" u="sng">
                          <a:solidFill>
                            <a:schemeClr val="hlink"/>
                          </a:solidFill>
                          <a:hlinkClick r:id="rId8"/>
                        </a:rPr>
                        <a:t>Source</a:t>
                      </a:r>
                      <a:r>
                        <a:rPr lang="en" sz="1000"/>
                        <a:t>)</a:t>
                      </a:r>
                      <a:endParaRPr b="1"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b="1" lang="en" sz="1000"/>
                        <a:t>BC Bud (BCBC)</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Has begun to purchase XRP (</a:t>
                      </a:r>
                      <a:r>
                        <a:rPr b="1" lang="en" sz="1000" u="sng">
                          <a:solidFill>
                            <a:schemeClr val="hlink"/>
                          </a:solidFill>
                          <a:hlinkClick r:id="rId9"/>
                        </a:rPr>
                        <a:t>Source</a:t>
                      </a:r>
                      <a:r>
                        <a:rPr b="1" lang="en" sz="1000"/>
                        <a:t>) </a:t>
                      </a:r>
                      <a:r>
                        <a:rPr lang="en" sz="1000"/>
                        <a:t>with $250,000 CAD allocated (</a:t>
                      </a:r>
                      <a:r>
                        <a:rPr lang="en" sz="1000" u="sng">
                          <a:solidFill>
                            <a:srgbClr val="0097A7"/>
                          </a:solidFill>
                          <a:hlinkClick r:id="rId10">
                            <a:extLst>
                              <a:ext uri="{A12FA001-AC4F-418D-AE19-62706E023703}">
                                <ahyp:hlinkClr val="tx"/>
                              </a:ext>
                            </a:extLst>
                          </a:hlinkClick>
                        </a:rPr>
                        <a:t>Source</a:t>
                      </a:r>
                      <a:r>
                        <a:rPr lang="en" sz="1000"/>
                        <a:t>)</a:t>
                      </a:r>
                      <a:endParaRPr sz="1000"/>
                    </a:p>
                  </a:txBody>
                  <a:tcPr marT="19050" marB="19050" marR="91425" marL="914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b="1" lang="en" sz="1000"/>
                        <a:t>Reliance Group (RELI)</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Has begun to purchase XRP (</a:t>
                      </a:r>
                      <a:r>
                        <a:rPr b="1" lang="en" sz="1000" u="sng">
                          <a:solidFill>
                            <a:schemeClr val="hlink"/>
                          </a:solidFill>
                          <a:hlinkClick r:id="rId11"/>
                        </a:rPr>
                        <a:t>Source</a:t>
                      </a:r>
                      <a:r>
                        <a:rPr b="1" lang="en" sz="1000"/>
                        <a:t>)</a:t>
                      </a:r>
                      <a:endParaRPr b="1" sz="1000"/>
                    </a:p>
                  </a:txBody>
                  <a:tcPr marT="19050" marB="19050" marR="91425" marL="914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Evernorth</a:t>
                      </a:r>
                      <a:endParaRPr sz="1000"/>
                    </a:p>
                  </a:txBody>
                  <a:tcPr marT="19050" marB="19050" marR="28575" marL="28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Expected to raise $1 billion (</a:t>
                      </a:r>
                      <a:r>
                        <a:rPr lang="en" sz="1000" u="sng">
                          <a:solidFill>
                            <a:schemeClr val="hlink"/>
                          </a:solidFill>
                          <a:hlinkClick r:id="rId12"/>
                        </a:rPr>
                        <a:t>Source</a:t>
                      </a:r>
                      <a:r>
                        <a:rPr lang="en" sz="1000"/>
                        <a:t>) —  purchases not yet confirmed </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Trident Digital Tech Holdings (TDTH)</a:t>
                      </a:r>
                      <a:endParaRPr sz="1000"/>
                    </a:p>
                  </a:txBody>
                  <a:tcPr marT="19050" marB="19050" marR="28575" marL="28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Up to $500 million planned (</a:t>
                      </a:r>
                      <a:r>
                        <a:rPr lang="en" sz="1000" u="sng">
                          <a:solidFill>
                            <a:srgbClr val="0097A7"/>
                          </a:solidFill>
                          <a:hlinkClick r:id="rId13">
                            <a:extLst>
                              <a:ext uri="{A12FA001-AC4F-418D-AE19-62706E023703}">
                                <ahyp:hlinkClr val="tx"/>
                              </a:ext>
                            </a:extLst>
                          </a:hlinkClick>
                        </a:rPr>
                        <a:t>Source</a:t>
                      </a:r>
                      <a:r>
                        <a:rPr lang="en" sz="1000"/>
                        <a:t>)</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VivoPower International (VVPR)</a:t>
                      </a:r>
                      <a:endParaRPr sz="1000"/>
                    </a:p>
                  </a:txBody>
                  <a:tcPr marT="19050" marB="19050" marR="28575" marL="28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$121 million planned (</a:t>
                      </a:r>
                      <a:r>
                        <a:rPr lang="en" sz="1000" u="sng">
                          <a:solidFill>
                            <a:srgbClr val="0097A7"/>
                          </a:solidFill>
                          <a:hlinkClick r:id="rId14">
                            <a:extLst>
                              <a:ext uri="{A12FA001-AC4F-418D-AE19-62706E023703}">
                                <ahyp:hlinkClr val="tx"/>
                              </a:ext>
                            </a:extLst>
                          </a:hlinkClick>
                        </a:rPr>
                        <a:t>Source</a:t>
                      </a:r>
                      <a:r>
                        <a:rPr lang="en" sz="1000"/>
                        <a:t>)</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Webus International (WETO)</a:t>
                      </a:r>
                      <a:endParaRPr sz="1000"/>
                    </a:p>
                  </a:txBody>
                  <a:tcPr marT="19050" marB="19050" marR="28575" marL="28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Has secured up to $100 million (</a:t>
                      </a:r>
                      <a:r>
                        <a:rPr lang="en" sz="1000" u="sng">
                          <a:solidFill>
                            <a:srgbClr val="0097A7"/>
                          </a:solidFill>
                          <a:hlinkClick r:id="rId15">
                            <a:extLst>
                              <a:ext uri="{A12FA001-AC4F-418D-AE19-62706E023703}">
                                <ahyp:hlinkClr val="tx"/>
                              </a:ext>
                            </a:extLst>
                          </a:hlinkClick>
                        </a:rPr>
                        <a:t>Source</a:t>
                      </a:r>
                      <a:r>
                        <a:rPr lang="en" sz="1000"/>
                        <a:t>) </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Wellgistics Health (WGRX)</a:t>
                      </a:r>
                      <a:endParaRPr sz="1000"/>
                    </a:p>
                  </a:txBody>
                  <a:tcPr marT="19050" marB="19050" marR="28575" marL="28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Has secured $50 million (</a:t>
                      </a:r>
                      <a:r>
                        <a:rPr lang="en" sz="1000" u="sng">
                          <a:solidFill>
                            <a:srgbClr val="0097A7"/>
                          </a:solidFill>
                          <a:hlinkClick r:id="rId16">
                            <a:extLst>
                              <a:ext uri="{A12FA001-AC4F-418D-AE19-62706E023703}">
                                <ahyp:hlinkClr val="tx"/>
                              </a:ext>
                            </a:extLst>
                          </a:hlinkClick>
                        </a:rPr>
                        <a:t>Source</a:t>
                      </a:r>
                      <a:r>
                        <a:rPr lang="en" sz="1000"/>
                        <a:t>)</a:t>
                      </a:r>
                      <a:endParaRPr sz="1000"/>
                    </a:p>
                  </a:txBody>
                  <a:tcPr marT="19050" marB="19050"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Nature's Miracle Holding Inc. (NMHI)</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Up to $20 million planned (</a:t>
                      </a:r>
                      <a:r>
                        <a:rPr lang="en" sz="1000" u="sng">
                          <a:solidFill>
                            <a:srgbClr val="0097A7"/>
                          </a:solidFill>
                          <a:hlinkClick r:id="rId17">
                            <a:extLst>
                              <a:ext uri="{A12FA001-AC4F-418D-AE19-62706E023703}">
                                <ahyp:hlinkClr val="tx"/>
                              </a:ext>
                            </a:extLst>
                          </a:hlinkClick>
                        </a:rPr>
                        <a:t>Source</a:t>
                      </a:r>
                      <a:r>
                        <a:rPr lang="en" sz="1000"/>
                        <a:t>)</a:t>
                      </a:r>
                      <a:endParaRPr sz="1000"/>
                    </a:p>
                  </a:txBody>
                  <a:tcPr marT="19050" marB="19050" marR="91425" marL="914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30875">
                <a:tc>
                  <a:txBody>
                    <a:bodyPr/>
                    <a:lstStyle/>
                    <a:p>
                      <a:pPr indent="0" lvl="0" marL="0" rtl="0" algn="l">
                        <a:lnSpc>
                          <a:spcPct val="115000"/>
                        </a:lnSpc>
                        <a:spcBef>
                          <a:spcPts val="0"/>
                        </a:spcBef>
                        <a:spcAft>
                          <a:spcPts val="0"/>
                        </a:spcAft>
                        <a:buNone/>
                      </a:pPr>
                      <a:r>
                        <a:rPr lang="en" sz="1000"/>
                        <a:t>Gumi</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Plans to buy 2.5 billion JPY ($17 million) of XRP </a:t>
                      </a:r>
                      <a:r>
                        <a:rPr lang="en" sz="1000">
                          <a:solidFill>
                            <a:schemeClr val="dk2"/>
                          </a:solidFill>
                        </a:rPr>
                        <a:t>(</a:t>
                      </a:r>
                      <a:r>
                        <a:rPr lang="en" sz="1000" u="sng">
                          <a:solidFill>
                            <a:schemeClr val="accent5"/>
                          </a:solidFill>
                          <a:hlinkClick r:id="rId18">
                            <a:extLst>
                              <a:ext uri="{A12FA001-AC4F-418D-AE19-62706E023703}">
                                <ahyp:hlinkClr val="tx"/>
                              </a:ext>
                            </a:extLst>
                          </a:hlinkClick>
                        </a:rPr>
                        <a:t>Source</a:t>
                      </a:r>
                      <a:r>
                        <a:rPr lang="en" sz="1000">
                          <a:solidFill>
                            <a:schemeClr val="dk2"/>
                          </a:solidFill>
                        </a:rPr>
                        <a:t>)</a:t>
                      </a:r>
                      <a:endParaRPr sz="1000"/>
                    </a:p>
                  </a:txBody>
                  <a:tcPr marT="19050" marB="19050" marR="91425" marL="914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00000">
                <a:tc>
                  <a:txBody>
                    <a:bodyPr/>
                    <a:lstStyle/>
                    <a:p>
                      <a:pPr indent="0" lvl="0" marL="0" rtl="0" algn="l">
                        <a:lnSpc>
                          <a:spcPct val="115000"/>
                        </a:lnSpc>
                        <a:spcBef>
                          <a:spcPts val="0"/>
                        </a:spcBef>
                        <a:spcAft>
                          <a:spcPts val="0"/>
                        </a:spcAft>
                        <a:buNone/>
                      </a:pPr>
                      <a:r>
                        <a:rPr lang="en" sz="1000"/>
                        <a:t>Worksport (WKSP)</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Up to $5 million in BTC and XRP planned (</a:t>
                      </a:r>
                      <a:r>
                        <a:rPr lang="en" sz="1000" u="sng">
                          <a:solidFill>
                            <a:srgbClr val="0097A7"/>
                          </a:solidFill>
                          <a:hlinkClick r:id="rId19">
                            <a:extLst>
                              <a:ext uri="{A12FA001-AC4F-418D-AE19-62706E023703}">
                                <ahyp:hlinkClr val="tx"/>
                              </a:ext>
                            </a:extLst>
                          </a:hlinkClick>
                        </a:rPr>
                        <a:t>Source</a:t>
                      </a:r>
                      <a:r>
                        <a:rPr lang="en" sz="1000"/>
                        <a:t>)</a:t>
                      </a:r>
                      <a:endParaRPr sz="1000"/>
                    </a:p>
                  </a:txBody>
                  <a:tcPr marT="19050" marB="19050" marR="91425" marL="914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969" name="Google Shape;969;p138"/>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XRP Holdings</a:t>
            </a:r>
            <a:endParaRPr sz="2800"/>
          </a:p>
        </p:txBody>
      </p:sp>
      <p:pic>
        <p:nvPicPr>
          <p:cNvPr id="970" name="Google Shape;970;p138" title="BTCTreasuriesLogoHD.png"/>
          <p:cNvPicPr preferRelativeResize="0"/>
          <p:nvPr/>
        </p:nvPicPr>
        <p:blipFill>
          <a:blip r:embed="rId20">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3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800"/>
              <a:t>Future Outlook</a:t>
            </a:r>
            <a:endParaRPr sz="48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40"/>
          <p:cNvSpPr txBox="1"/>
          <p:nvPr>
            <p:ph idx="1" type="body"/>
          </p:nvPr>
        </p:nvSpPr>
        <p:spPr>
          <a:xfrm>
            <a:off x="311700" y="11412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1200"/>
              </a:spcBef>
              <a:spcAft>
                <a:spcPts val="0"/>
              </a:spcAft>
              <a:buNone/>
            </a:pPr>
            <a:r>
              <a:rPr lang="en" sz="1300"/>
              <a:t>Several factors could impact Bitcoin acquisitions in the coming months:</a:t>
            </a:r>
            <a:endParaRPr sz="1300"/>
          </a:p>
          <a:p>
            <a:pPr indent="-311150" lvl="0" marL="457200" rtl="0" algn="l">
              <a:spcBef>
                <a:spcPts val="1200"/>
              </a:spcBef>
              <a:spcAft>
                <a:spcPts val="0"/>
              </a:spcAft>
              <a:buSzPts val="1300"/>
              <a:buChar char="●"/>
            </a:pPr>
            <a:r>
              <a:rPr b="1" lang="en" sz="1300"/>
              <a:t>Affordable Bitcoin prices:</a:t>
            </a:r>
            <a:r>
              <a:rPr lang="en" sz="1300"/>
              <a:t> Bitcoin prices touched $101,000 around Nov. 7 — a drawdown that some treasury companies may view as an affordable buying opportunity.</a:t>
            </a:r>
            <a:br>
              <a:rPr lang="en" sz="1300"/>
            </a:br>
            <a:endParaRPr sz="1300"/>
          </a:p>
          <a:p>
            <a:pPr indent="-311150" lvl="0" marL="457200" rtl="0" algn="l">
              <a:spcBef>
                <a:spcPts val="0"/>
              </a:spcBef>
              <a:spcAft>
                <a:spcPts val="0"/>
              </a:spcAft>
              <a:buSzPts val="1300"/>
              <a:buChar char="●"/>
            </a:pPr>
            <a:r>
              <a:rPr b="1" lang="en" sz="1300"/>
              <a:t>Sales of Bitcoin holdings:</a:t>
            </a:r>
            <a:r>
              <a:rPr lang="en" sz="1300"/>
              <a:t> Conversely, declining Bitcoin prices could encourage some treasury companies to sell Bitcoin. Sequans’ sale of 970 BTC in early November will significantly offset any additions that we record over the next month, though a net increase in holdings across all treasury companies is still likely.</a:t>
            </a:r>
            <a:br>
              <a:rPr lang="en" sz="1300"/>
            </a:br>
            <a:endParaRPr sz="1300"/>
          </a:p>
          <a:p>
            <a:pPr indent="-311150" lvl="0" marL="457200" rtl="0" algn="l">
              <a:spcBef>
                <a:spcPts val="0"/>
              </a:spcBef>
              <a:spcAft>
                <a:spcPts val="0"/>
              </a:spcAft>
              <a:buSzPts val="1300"/>
              <a:buChar char="●"/>
            </a:pPr>
            <a:r>
              <a:rPr b="1" lang="en" sz="1300"/>
              <a:t>Fundraisers and share offerings:</a:t>
            </a:r>
            <a:r>
              <a:rPr lang="en" sz="1300"/>
              <a:t> Fundraisers continue to generate capital for Bitcoin purchases, generating billions of dollars for future buys.</a:t>
            </a:r>
            <a:br>
              <a:rPr lang="en" sz="1300"/>
            </a:br>
            <a:endParaRPr sz="1300"/>
          </a:p>
          <a:p>
            <a:pPr indent="-311150" lvl="0" marL="457200" rtl="0" algn="l">
              <a:spcBef>
                <a:spcPts val="0"/>
              </a:spcBef>
              <a:spcAft>
                <a:spcPts val="0"/>
              </a:spcAft>
              <a:buSzPts val="1300"/>
              <a:buChar char="●"/>
            </a:pPr>
            <a:r>
              <a:rPr b="1" lang="en" sz="1300"/>
              <a:t>Foreign treasury activity:</a:t>
            </a:r>
            <a:r>
              <a:rPr lang="en" sz="1300"/>
              <a:t> American Bitcoin treasuries may attempt to reach into foreign markets with new products, while international companies may see a chance to do the same in the U.S.</a:t>
            </a:r>
            <a:br>
              <a:rPr lang="en" sz="1300"/>
            </a:br>
            <a:endParaRPr sz="1300"/>
          </a:p>
          <a:p>
            <a:pPr indent="-311150" lvl="0" marL="457200" rtl="0" algn="l">
              <a:spcBef>
                <a:spcPts val="0"/>
              </a:spcBef>
              <a:spcAft>
                <a:spcPts val="0"/>
              </a:spcAft>
              <a:buSzPts val="1300"/>
              <a:buChar char="●"/>
            </a:pPr>
            <a:r>
              <a:rPr b="1" lang="en" sz="1300"/>
              <a:t>Fed interest rate uncertainty: </a:t>
            </a:r>
            <a:r>
              <a:rPr lang="en" sz="1300"/>
              <a:t>The next interest rate decision is on Dec. 10, and it is unclear whether this will involve a rate cut or an increase — leaving uncertainty for Bitcoin and other markets.</a:t>
            </a:r>
            <a:endParaRPr sz="1300"/>
          </a:p>
        </p:txBody>
      </p:sp>
      <p:sp>
        <p:nvSpPr>
          <p:cNvPr id="981" name="Google Shape;981;p1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Looking Forward</a:t>
            </a:r>
            <a:endParaRPr sz="2800"/>
          </a:p>
        </p:txBody>
      </p:sp>
      <p:pic>
        <p:nvPicPr>
          <p:cNvPr id="982" name="Google Shape;982;p140"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119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Top 100 Public Bitcoin Treasury Companies</a:t>
            </a:r>
            <a:endParaRPr sz="2800"/>
          </a:p>
        </p:txBody>
      </p:sp>
      <p:pic>
        <p:nvPicPr>
          <p:cNvPr id="143" name="Google Shape;143;p25" title="Screen Shot 2025-10-31 at 15.50.47-fullpage.png"/>
          <p:cNvPicPr preferRelativeResize="0"/>
          <p:nvPr/>
        </p:nvPicPr>
        <p:blipFill>
          <a:blip r:embed="rId3">
            <a:alphaModFix/>
          </a:blip>
          <a:stretch>
            <a:fillRect/>
          </a:stretch>
        </p:blipFill>
        <p:spPr>
          <a:xfrm>
            <a:off x="607938" y="692625"/>
            <a:ext cx="8010532" cy="4146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6"/>
          <p:cNvSpPr txBox="1"/>
          <p:nvPr>
            <p:ph idx="4294967295" type="body"/>
          </p:nvPr>
        </p:nvSpPr>
        <p:spPr>
          <a:xfrm>
            <a:off x="4520278" y="1006481"/>
            <a:ext cx="4260300" cy="40809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sz="1100"/>
              <a:t>🇯🇵 Gumi Inc [3903] </a:t>
            </a:r>
            <a:r>
              <a:rPr lang="en" sz="1100"/>
              <a:t>80.352 BTC 🆕</a:t>
            </a:r>
            <a:endParaRPr sz="1100"/>
          </a:p>
          <a:p>
            <a:pPr indent="-298450" lvl="0" marL="457200" rtl="0" algn="l">
              <a:spcBef>
                <a:spcPts val="0"/>
              </a:spcBef>
              <a:spcAft>
                <a:spcPts val="0"/>
              </a:spcAft>
              <a:buSzPts val="1100"/>
              <a:buChar char="●"/>
            </a:pPr>
            <a:r>
              <a:rPr b="1" lang="en" sz="1100"/>
              <a:t>🇺🇸 Strive [ASST] </a:t>
            </a:r>
            <a:r>
              <a:rPr lang="en" sz="1100"/>
              <a:t>73 BTC </a:t>
            </a:r>
            <a:endParaRPr sz="1100"/>
          </a:p>
          <a:p>
            <a:pPr indent="-298450" lvl="0" marL="457200" rtl="0" algn="l">
              <a:spcBef>
                <a:spcPts val="0"/>
              </a:spcBef>
              <a:spcAft>
                <a:spcPts val="0"/>
              </a:spcAft>
              <a:buSzPts val="1100"/>
              <a:buChar char="●"/>
            </a:pPr>
            <a:r>
              <a:rPr b="1" lang="en" sz="1100"/>
              <a:t>🇸🇬 BITFUFU [FUFU] </a:t>
            </a:r>
            <a:r>
              <a:rPr lang="en" sz="1100"/>
              <a:t>60 </a:t>
            </a:r>
            <a:r>
              <a:rPr lang="en" sz="1100"/>
              <a:t>B</a:t>
            </a:r>
            <a:r>
              <a:rPr lang="en" sz="1100"/>
              <a:t>TC </a:t>
            </a:r>
            <a:endParaRPr sz="1100"/>
          </a:p>
          <a:p>
            <a:pPr indent="-298450" lvl="0" marL="457200" rtl="0" algn="l">
              <a:spcBef>
                <a:spcPts val="0"/>
              </a:spcBef>
              <a:spcAft>
                <a:spcPts val="0"/>
              </a:spcAft>
              <a:buSzPts val="1100"/>
              <a:buChar char="●"/>
            </a:pPr>
            <a:r>
              <a:rPr b="1" lang="en" sz="1100"/>
              <a:t>🇯🇵 Convano Inc [6574] </a:t>
            </a:r>
            <a:r>
              <a:rPr lang="en" sz="1100"/>
              <a:t>59.25 BTC </a:t>
            </a:r>
            <a:endParaRPr sz="1100"/>
          </a:p>
          <a:p>
            <a:pPr indent="-298450" lvl="0" marL="457200" rtl="0" algn="l">
              <a:spcBef>
                <a:spcPts val="0"/>
              </a:spcBef>
              <a:spcAft>
                <a:spcPts val="0"/>
              </a:spcAft>
              <a:buSzPts val="1100"/>
              <a:buChar char="●"/>
            </a:pPr>
            <a:r>
              <a:rPr b="1" lang="en" sz="1100"/>
              <a:t>🇧🇷 OranjeBTC [OBTC3] </a:t>
            </a:r>
            <a:r>
              <a:rPr lang="en" sz="1100"/>
              <a:t>58 BTC </a:t>
            </a:r>
            <a:endParaRPr sz="1100"/>
          </a:p>
          <a:p>
            <a:pPr indent="-298450" lvl="0" marL="457200" rtl="0" algn="l">
              <a:spcBef>
                <a:spcPts val="0"/>
              </a:spcBef>
              <a:spcAft>
                <a:spcPts val="0"/>
              </a:spcAft>
              <a:buSzPts val="1100"/>
              <a:buChar char="●"/>
            </a:pPr>
            <a:r>
              <a:rPr b="1" lang="en" sz="1100"/>
              <a:t>🇳🇴 ACE Digital AS [ACED] </a:t>
            </a:r>
            <a:r>
              <a:rPr lang="en" sz="1100"/>
              <a:t>57.95 BTC </a:t>
            </a:r>
            <a:endParaRPr sz="1100"/>
          </a:p>
          <a:p>
            <a:pPr indent="-298450" lvl="0" marL="457200" rtl="0" algn="l">
              <a:spcBef>
                <a:spcPts val="0"/>
              </a:spcBef>
              <a:spcAft>
                <a:spcPts val="0"/>
              </a:spcAft>
              <a:buSzPts val="1100"/>
              <a:buChar char="●"/>
            </a:pPr>
            <a:r>
              <a:rPr b="1" lang="en" sz="1100"/>
              <a:t>🇰🇷 Parataxis Korea [288330]</a:t>
            </a:r>
            <a:r>
              <a:rPr lang="en" sz="1100"/>
              <a:t> 50 BTC </a:t>
            </a:r>
            <a:endParaRPr sz="1100"/>
          </a:p>
          <a:p>
            <a:pPr indent="-298450" lvl="0" marL="457200" rtl="0" algn="l">
              <a:spcBef>
                <a:spcPts val="0"/>
              </a:spcBef>
              <a:spcAft>
                <a:spcPts val="0"/>
              </a:spcAft>
              <a:buSzPts val="1100"/>
              <a:buChar char="●"/>
            </a:pPr>
            <a:r>
              <a:rPr b="1" lang="en" sz="1100"/>
              <a:t>🇺🇸 Canaan Inc. [CAN] </a:t>
            </a:r>
            <a:r>
              <a:rPr lang="en" sz="1100"/>
              <a:t>35 BTC </a:t>
            </a:r>
            <a:endParaRPr sz="1100"/>
          </a:p>
          <a:p>
            <a:pPr indent="-298450" lvl="0" marL="457200" rtl="0" algn="l">
              <a:spcBef>
                <a:spcPts val="0"/>
              </a:spcBef>
              <a:spcAft>
                <a:spcPts val="0"/>
              </a:spcAft>
              <a:buSzPts val="1100"/>
              <a:buChar char="●"/>
            </a:pPr>
            <a:r>
              <a:rPr b="1" lang="en" sz="1100"/>
              <a:t>🇯🇵 Remixpoint [3825] </a:t>
            </a:r>
            <a:r>
              <a:rPr lang="en" sz="1100"/>
              <a:t>31.57 BTC </a:t>
            </a:r>
            <a:endParaRPr sz="1100"/>
          </a:p>
          <a:p>
            <a:pPr indent="-298450" lvl="0" marL="457200" rtl="0" algn="l">
              <a:spcBef>
                <a:spcPts val="0"/>
              </a:spcBef>
              <a:spcAft>
                <a:spcPts val="0"/>
              </a:spcAft>
              <a:buSzPts val="1100"/>
              <a:buChar char="●"/>
            </a:pPr>
            <a:r>
              <a:rPr b="1" lang="en" sz="1100"/>
              <a:t>🇯🇵 Lib Work [1431] </a:t>
            </a:r>
            <a:r>
              <a:rPr lang="en" sz="1100"/>
              <a:t>29.643 BTC 🆕</a:t>
            </a:r>
            <a:endParaRPr sz="1100"/>
          </a:p>
          <a:p>
            <a:pPr indent="-298450" lvl="0" marL="457200" rtl="0" algn="l">
              <a:spcBef>
                <a:spcPts val="0"/>
              </a:spcBef>
              <a:spcAft>
                <a:spcPts val="0"/>
              </a:spcAft>
              <a:buSzPts val="1100"/>
              <a:buChar char="●"/>
            </a:pPr>
            <a:r>
              <a:rPr b="1" lang="en" sz="1100"/>
              <a:t>🇫🇷 Sequans Communications S.A. [SQNS] </a:t>
            </a:r>
            <a:r>
              <a:rPr lang="en" sz="1100"/>
              <a:t>29 BTC </a:t>
            </a:r>
            <a:endParaRPr sz="1100"/>
          </a:p>
          <a:p>
            <a:pPr indent="-298450" lvl="0" marL="457200" rtl="0" algn="l">
              <a:spcBef>
                <a:spcPts val="0"/>
              </a:spcBef>
              <a:spcAft>
                <a:spcPts val="0"/>
              </a:spcAft>
              <a:buSzPts val="1100"/>
              <a:buChar char="●"/>
            </a:pPr>
            <a:r>
              <a:rPr b="1" lang="en" sz="1100"/>
              <a:t>🇺🇸 Semler Scientific [SMLR] </a:t>
            </a:r>
            <a:r>
              <a:rPr lang="en" sz="1100"/>
              <a:t>26.92 BTC </a:t>
            </a:r>
            <a:endParaRPr sz="1100"/>
          </a:p>
          <a:p>
            <a:pPr indent="-298450" lvl="0" marL="457200" rtl="0" algn="l">
              <a:spcBef>
                <a:spcPts val="0"/>
              </a:spcBef>
              <a:spcAft>
                <a:spcPts val="0"/>
              </a:spcAft>
              <a:buSzPts val="1100"/>
              <a:buChar char="●"/>
            </a:pPr>
            <a:r>
              <a:rPr b="1" lang="en" sz="1100"/>
              <a:t>🇨🇦 Bitcoin Well Inc [BTCW] </a:t>
            </a:r>
            <a:r>
              <a:rPr lang="en" sz="1100"/>
              <a:t>26.64 BTC </a:t>
            </a:r>
            <a:endParaRPr sz="1100"/>
          </a:p>
          <a:p>
            <a:pPr indent="-298450" lvl="0" marL="457200" rtl="0" algn="l">
              <a:spcBef>
                <a:spcPts val="0"/>
              </a:spcBef>
              <a:spcAft>
                <a:spcPts val="0"/>
              </a:spcAft>
              <a:buSzPts val="1100"/>
              <a:buChar char="●"/>
            </a:pPr>
            <a:r>
              <a:rPr b="1" lang="en" sz="1100"/>
              <a:t>🇬🇧 B HODL [HODL] </a:t>
            </a:r>
            <a:r>
              <a:rPr lang="en" sz="1100"/>
              <a:t>26 BTC </a:t>
            </a:r>
            <a:endParaRPr sz="1100"/>
          </a:p>
          <a:p>
            <a:pPr indent="-298450" lvl="0" marL="457200" rtl="0" algn="l">
              <a:spcBef>
                <a:spcPts val="0"/>
              </a:spcBef>
              <a:spcAft>
                <a:spcPts val="0"/>
              </a:spcAft>
              <a:buSzPts val="1100"/>
              <a:buChar char="●"/>
            </a:pPr>
            <a:r>
              <a:rPr b="1" lang="en" sz="1100"/>
              <a:t>🇺🇸 DDC Enterprise Limited [DDC] </a:t>
            </a:r>
            <a:r>
              <a:rPr lang="en" sz="1100"/>
              <a:t>25 BTC </a:t>
            </a:r>
            <a:endParaRPr sz="1100"/>
          </a:p>
          <a:p>
            <a:pPr indent="-298450" lvl="0" marL="457200" rtl="0" algn="l">
              <a:spcBef>
                <a:spcPts val="0"/>
              </a:spcBef>
              <a:spcAft>
                <a:spcPts val="0"/>
              </a:spcAft>
              <a:buSzPts val="1100"/>
              <a:buChar char="●"/>
            </a:pPr>
            <a:r>
              <a:rPr b="1" lang="en" sz="1100"/>
              <a:t>🇨🇦 DevvStream [DEVS] </a:t>
            </a:r>
            <a:r>
              <a:rPr lang="en" sz="1100"/>
              <a:t>22.22 BTC 🆕</a:t>
            </a:r>
            <a:endParaRPr sz="1100"/>
          </a:p>
        </p:txBody>
      </p:sp>
      <p:sp>
        <p:nvSpPr>
          <p:cNvPr id="149" name="Google Shape;149;p26"/>
          <p:cNvSpPr txBox="1"/>
          <p:nvPr>
            <p:ph idx="1" type="body"/>
          </p:nvPr>
        </p:nvSpPr>
        <p:spPr>
          <a:xfrm>
            <a:off x="311700" y="1032825"/>
            <a:ext cx="5377500" cy="3416400"/>
          </a:xfrm>
          <a:prstGeom prst="rect">
            <a:avLst/>
          </a:prstGeom>
        </p:spPr>
        <p:txBody>
          <a:bodyPr anchorCtr="0" anchor="t" bIns="0" lIns="91425" spcFirstLastPara="1" rIns="365750" wrap="square" tIns="91425">
            <a:noAutofit/>
          </a:bodyPr>
          <a:lstStyle/>
          <a:p>
            <a:pPr indent="-298450" lvl="0" marL="457200" rtl="0" algn="l">
              <a:spcBef>
                <a:spcPts val="0"/>
              </a:spcBef>
              <a:spcAft>
                <a:spcPts val="0"/>
              </a:spcAft>
              <a:buSzPts val="1100"/>
              <a:buChar char="●"/>
            </a:pPr>
            <a:r>
              <a:rPr b="1" lang="en" sz="1100"/>
              <a:t>🇯🇵 Metaplanet Inc. [MTPLF] </a:t>
            </a:r>
            <a:r>
              <a:rPr lang="en" sz="1100"/>
              <a:t>5268 BTC</a:t>
            </a:r>
            <a:r>
              <a:rPr b="1" lang="en" sz="1100"/>
              <a:t> </a:t>
            </a:r>
            <a:endParaRPr b="1" sz="1100"/>
          </a:p>
          <a:p>
            <a:pPr indent="-298450" lvl="0" marL="457200" rtl="0" algn="l">
              <a:spcBef>
                <a:spcPts val="0"/>
              </a:spcBef>
              <a:spcAft>
                <a:spcPts val="0"/>
              </a:spcAft>
              <a:buSzPts val="1100"/>
              <a:buChar char="●"/>
            </a:pPr>
            <a:r>
              <a:rPr b="1" lang="en" sz="1100"/>
              <a:t>🇺🇸 Coinbase Global, Inc. [COIN] </a:t>
            </a:r>
            <a:r>
              <a:rPr lang="en" sz="1100"/>
              <a:t>2772 BTC</a:t>
            </a:r>
            <a:r>
              <a:rPr b="1" lang="en" sz="1100"/>
              <a:t> </a:t>
            </a:r>
            <a:endParaRPr b="1" sz="1100"/>
          </a:p>
          <a:p>
            <a:pPr indent="-298450" lvl="0" marL="457200" rtl="0" algn="l">
              <a:spcBef>
                <a:spcPts val="0"/>
              </a:spcBef>
              <a:spcAft>
                <a:spcPts val="0"/>
              </a:spcAft>
              <a:buSzPts val="1100"/>
              <a:buChar char="●"/>
            </a:pPr>
            <a:r>
              <a:rPr b="1" lang="en" sz="1100"/>
              <a:t>🇺🇸 American Bitcoin Corp [ABTC] </a:t>
            </a:r>
            <a:r>
              <a:rPr lang="en" sz="1100"/>
              <a:t>1422 BTC</a:t>
            </a:r>
            <a:r>
              <a:rPr b="1" lang="en" sz="1100"/>
              <a:t> </a:t>
            </a:r>
            <a:endParaRPr b="1" sz="1100"/>
          </a:p>
          <a:p>
            <a:pPr indent="-298450" lvl="0" marL="457200" rtl="0" algn="l">
              <a:spcBef>
                <a:spcPts val="0"/>
              </a:spcBef>
              <a:spcAft>
                <a:spcPts val="0"/>
              </a:spcAft>
              <a:buSzPts val="1100"/>
              <a:buChar char="●"/>
            </a:pPr>
            <a:r>
              <a:rPr b="1" lang="en" sz="1100"/>
              <a:t>🇺🇸 Strategy [MSTR] </a:t>
            </a:r>
            <a:r>
              <a:rPr lang="en" sz="1100"/>
              <a:t>777 BTC </a:t>
            </a:r>
            <a:endParaRPr sz="1100"/>
          </a:p>
          <a:p>
            <a:pPr indent="-298450" lvl="0" marL="457200" rtl="0" algn="l">
              <a:spcBef>
                <a:spcPts val="0"/>
              </a:spcBef>
              <a:spcAft>
                <a:spcPts val="0"/>
              </a:spcAft>
              <a:buSzPts val="1100"/>
              <a:buChar char="●"/>
            </a:pPr>
            <a:r>
              <a:rPr b="1" lang="en" sz="1100"/>
              <a:t>🇺🇸 MARA Holdings, Inc. [MARA] </a:t>
            </a:r>
            <a:r>
              <a:rPr lang="en" sz="1100"/>
              <a:t>773 BTC </a:t>
            </a:r>
            <a:endParaRPr sz="1100"/>
          </a:p>
          <a:p>
            <a:pPr indent="-298450" lvl="0" marL="457200" rtl="0" algn="l">
              <a:spcBef>
                <a:spcPts val="0"/>
              </a:spcBef>
              <a:spcAft>
                <a:spcPts val="0"/>
              </a:spcAft>
              <a:buSzPts val="1100"/>
              <a:buChar char="●"/>
            </a:pPr>
            <a:r>
              <a:rPr b="1" lang="en" sz="1100"/>
              <a:t>🇨🇳 Cango Inc [CANG] </a:t>
            </a:r>
            <a:r>
              <a:rPr lang="en" sz="1100"/>
              <a:t>686 BTC </a:t>
            </a:r>
            <a:endParaRPr sz="1100"/>
          </a:p>
          <a:p>
            <a:pPr indent="-298450" lvl="0" marL="457200" rtl="0" algn="l">
              <a:spcBef>
                <a:spcPts val="0"/>
              </a:spcBef>
              <a:spcAft>
                <a:spcPts val="0"/>
              </a:spcAft>
              <a:buSzPts val="1100"/>
              <a:buChar char="●"/>
            </a:pPr>
            <a:r>
              <a:rPr b="1" lang="en" sz="1100"/>
              <a:t>🇮🇱 ZOOZ Power [ZOOZ] </a:t>
            </a:r>
            <a:r>
              <a:rPr lang="en" sz="1100"/>
              <a:t>511 BTC</a:t>
            </a:r>
            <a:r>
              <a:rPr b="1" lang="en" sz="1100"/>
              <a:t> </a:t>
            </a:r>
            <a:endParaRPr b="1" sz="1100"/>
          </a:p>
          <a:p>
            <a:pPr indent="-298450" lvl="0" marL="457200" rtl="0" algn="l">
              <a:spcBef>
                <a:spcPts val="0"/>
              </a:spcBef>
              <a:spcAft>
                <a:spcPts val="0"/>
              </a:spcAft>
              <a:buSzPts val="1100"/>
              <a:buChar char="●"/>
            </a:pPr>
            <a:r>
              <a:rPr b="1" lang="en" sz="1100"/>
              <a:t>🇺🇸 CleanSpark, Inc. [CLSK] </a:t>
            </a:r>
            <a:r>
              <a:rPr lang="en" sz="1100"/>
              <a:t>308 BTC</a:t>
            </a:r>
            <a:r>
              <a:rPr b="1" lang="en" sz="1100"/>
              <a:t> </a:t>
            </a:r>
            <a:endParaRPr b="1" sz="1100"/>
          </a:p>
          <a:p>
            <a:pPr indent="-298450" lvl="0" marL="457200" rtl="0" algn="l">
              <a:spcBef>
                <a:spcPts val="0"/>
              </a:spcBef>
              <a:spcAft>
                <a:spcPts val="0"/>
              </a:spcAft>
              <a:buSzPts val="1100"/>
              <a:buChar char="●"/>
            </a:pPr>
            <a:r>
              <a:rPr b="1" lang="en" sz="1100"/>
              <a:t>🇯🇵 S-Science [5721] </a:t>
            </a:r>
            <a:r>
              <a:rPr lang="en" sz="1100"/>
              <a:t>265.5 BTC</a:t>
            </a:r>
            <a:r>
              <a:rPr b="1" lang="en" sz="1100"/>
              <a:t> </a:t>
            </a:r>
            <a:endParaRPr b="1" sz="1100"/>
          </a:p>
          <a:p>
            <a:pPr indent="-298450" lvl="0" marL="457200" rtl="0" algn="l">
              <a:spcBef>
                <a:spcPts val="0"/>
              </a:spcBef>
              <a:spcAft>
                <a:spcPts val="0"/>
              </a:spcAft>
              <a:buSzPts val="1100"/>
              <a:buChar char="●"/>
            </a:pPr>
            <a:r>
              <a:rPr b="1" lang="en" sz="1100"/>
              <a:t>🇸🇬 Bitdeer Technologies Group [BTDR] </a:t>
            </a:r>
            <a:r>
              <a:rPr lang="en" sz="1100"/>
              <a:t>182.7 BTC</a:t>
            </a:r>
            <a:r>
              <a:rPr b="1" lang="en" sz="1100"/>
              <a:t> </a:t>
            </a:r>
            <a:endParaRPr b="1" sz="1100"/>
          </a:p>
          <a:p>
            <a:pPr indent="-298450" lvl="0" marL="457200" rtl="0" algn="l">
              <a:spcBef>
                <a:spcPts val="0"/>
              </a:spcBef>
              <a:spcAft>
                <a:spcPts val="0"/>
              </a:spcAft>
              <a:buSzPts val="1100"/>
              <a:buChar char="●"/>
            </a:pPr>
            <a:r>
              <a:rPr b="1" lang="en" sz="1100"/>
              <a:t>🇰🇾 Prenetics [PRE] </a:t>
            </a:r>
            <a:r>
              <a:rPr lang="en" sz="1100"/>
              <a:t>134.6 BTC </a:t>
            </a:r>
            <a:endParaRPr sz="1100"/>
          </a:p>
          <a:p>
            <a:pPr indent="-298450" lvl="0" marL="457200" rtl="0" algn="l">
              <a:spcBef>
                <a:spcPts val="0"/>
              </a:spcBef>
              <a:spcAft>
                <a:spcPts val="0"/>
              </a:spcAft>
              <a:buSzPts val="1100"/>
              <a:buChar char="●"/>
            </a:pPr>
            <a:r>
              <a:rPr b="1" lang="en" sz="1100"/>
              <a:t>🇬🇧 The Smarter Web Company PLC [SWC] </a:t>
            </a:r>
            <a:r>
              <a:rPr lang="en" sz="1100"/>
              <a:t>135 BTC </a:t>
            </a:r>
            <a:endParaRPr sz="1100"/>
          </a:p>
          <a:p>
            <a:pPr indent="-298450" lvl="0" marL="457200" rtl="0" algn="l">
              <a:spcBef>
                <a:spcPts val="0"/>
              </a:spcBef>
              <a:spcAft>
                <a:spcPts val="0"/>
              </a:spcAft>
              <a:buSzPts val="1100"/>
              <a:buChar char="●"/>
            </a:pPr>
            <a:r>
              <a:rPr b="1" lang="en" sz="1100"/>
              <a:t>🇺🇸 Hyperscale Data [GPUS] </a:t>
            </a:r>
            <a:r>
              <a:rPr lang="en" sz="1100"/>
              <a:t>125.998 BTC </a:t>
            </a:r>
            <a:endParaRPr sz="1100"/>
          </a:p>
          <a:p>
            <a:pPr indent="-298450" lvl="0" marL="457200" rtl="0" algn="l">
              <a:spcBef>
                <a:spcPts val="0"/>
              </a:spcBef>
              <a:spcAft>
                <a:spcPts val="0"/>
              </a:spcAft>
              <a:buSzPts val="1100"/>
              <a:buChar char="●"/>
            </a:pPr>
            <a:r>
              <a:rPr b="1" lang="en" sz="1100"/>
              <a:t>🇰🇷 Bitplanet Inc [049470.KQ] </a:t>
            </a:r>
            <a:r>
              <a:rPr lang="en" sz="1100"/>
              <a:t>128.7 BTC 🆕</a:t>
            </a:r>
            <a:endParaRPr sz="1100"/>
          </a:p>
          <a:p>
            <a:pPr indent="-298450" lvl="0" marL="457200" rtl="0" algn="l">
              <a:spcBef>
                <a:spcPts val="0"/>
              </a:spcBef>
              <a:spcAft>
                <a:spcPts val="0"/>
              </a:spcAft>
              <a:buSzPts val="1100"/>
              <a:buChar char="●"/>
            </a:pPr>
            <a:r>
              <a:rPr b="1" lang="en" sz="1100"/>
              <a:t>🇨🇳 Jiuzi Holdings Inc [JZXN] </a:t>
            </a:r>
            <a:r>
              <a:rPr lang="en" sz="1100"/>
              <a:t>100 BTC 🆕</a:t>
            </a:r>
            <a:endParaRPr sz="1100"/>
          </a:p>
          <a:p>
            <a:pPr indent="-298450" lvl="0" marL="457200" rtl="0" algn="l">
              <a:spcBef>
                <a:spcPts val="0"/>
              </a:spcBef>
              <a:spcAft>
                <a:spcPts val="0"/>
              </a:spcAft>
              <a:buSzPts val="1100"/>
              <a:buChar char="●"/>
            </a:pPr>
            <a:r>
              <a:rPr b="1" lang="en" sz="1100"/>
              <a:t>🇺🇸 Cipher Mining [CIFR]</a:t>
            </a:r>
            <a:r>
              <a:rPr lang="en" sz="1100"/>
              <a:t> 86 BTC </a:t>
            </a:r>
            <a:endParaRPr sz="1100"/>
          </a:p>
        </p:txBody>
      </p:sp>
      <p:pic>
        <p:nvPicPr>
          <p:cNvPr id="150" name="Google Shape;150;p2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151" name="Google Shape;15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October</a:t>
            </a:r>
            <a:r>
              <a:rPr lang="en" sz="2800"/>
              <a:t> Purchases and Additions</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idx="4294967295" type="body"/>
          </p:nvPr>
        </p:nvSpPr>
        <p:spPr>
          <a:xfrm>
            <a:off x="4611108" y="1089527"/>
            <a:ext cx="4451700" cy="43971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sz="1100"/>
              <a:t>🇺🇸 West Main Self Storage [Private] </a:t>
            </a:r>
            <a:r>
              <a:rPr lang="en" sz="1100"/>
              <a:t>0.348 BTC </a:t>
            </a:r>
            <a:endParaRPr sz="1100"/>
          </a:p>
          <a:p>
            <a:pPr indent="-298450" lvl="0" marL="457200" rtl="0" algn="l">
              <a:spcBef>
                <a:spcPts val="0"/>
              </a:spcBef>
              <a:spcAft>
                <a:spcPts val="0"/>
              </a:spcAft>
              <a:buSzPts val="1100"/>
              <a:buChar char="●"/>
            </a:pPr>
            <a:r>
              <a:rPr b="1" lang="en" sz="1100"/>
              <a:t>🇦🇺 Cloud Ventures [Private] </a:t>
            </a:r>
            <a:r>
              <a:rPr lang="en" sz="1100"/>
              <a:t>0.116 BTC </a:t>
            </a:r>
            <a:endParaRPr sz="1100"/>
          </a:p>
          <a:p>
            <a:pPr indent="-298450" lvl="0" marL="457200" rtl="0" algn="l">
              <a:spcBef>
                <a:spcPts val="0"/>
              </a:spcBef>
              <a:spcAft>
                <a:spcPts val="0"/>
              </a:spcAft>
              <a:buSzPts val="1100"/>
              <a:buChar char="●"/>
            </a:pPr>
            <a:r>
              <a:rPr b="1" lang="en" sz="1100"/>
              <a:t>🇺🇸 Jackson Dentistry [Private] </a:t>
            </a:r>
            <a:r>
              <a:rPr lang="en" sz="1100"/>
              <a:t>0.081 BTC </a:t>
            </a:r>
            <a:endParaRPr sz="1100"/>
          </a:p>
          <a:p>
            <a:pPr indent="-298450" lvl="0" marL="457200" rtl="0" algn="l">
              <a:spcBef>
                <a:spcPts val="0"/>
              </a:spcBef>
              <a:spcAft>
                <a:spcPts val="0"/>
              </a:spcAft>
              <a:buSzPts val="1100"/>
              <a:buChar char="●"/>
            </a:pPr>
            <a:r>
              <a:rPr b="1" lang="en" sz="1100"/>
              <a:t>🇭🇺 KV Cégcsoport [Private] </a:t>
            </a:r>
            <a:r>
              <a:rPr lang="en" sz="1100"/>
              <a:t>0.074 BTC </a:t>
            </a:r>
            <a:endParaRPr sz="1100"/>
          </a:p>
          <a:p>
            <a:pPr indent="-298450" lvl="0" marL="457200" rtl="0" algn="l">
              <a:spcBef>
                <a:spcPts val="0"/>
              </a:spcBef>
              <a:spcAft>
                <a:spcPts val="0"/>
              </a:spcAft>
              <a:buSzPts val="1100"/>
              <a:buChar char="●"/>
            </a:pPr>
            <a:r>
              <a:rPr b="1" lang="en" sz="1100"/>
              <a:t>🇨🇦 RCD Physical Therapy [Private] </a:t>
            </a:r>
            <a:r>
              <a:rPr lang="en" sz="1100"/>
              <a:t>0.068 BTC 🆕</a:t>
            </a:r>
            <a:endParaRPr sz="1100"/>
          </a:p>
          <a:p>
            <a:pPr indent="-298450" lvl="0" marL="457200" rtl="0" algn="l">
              <a:spcBef>
                <a:spcPts val="0"/>
              </a:spcBef>
              <a:spcAft>
                <a:spcPts val="0"/>
              </a:spcAft>
              <a:buSzPts val="1100"/>
              <a:buChar char="●"/>
            </a:pPr>
            <a:r>
              <a:rPr b="1" lang="en" sz="1100"/>
              <a:t>🇺🇸 Sobtree [Private] </a:t>
            </a:r>
            <a:r>
              <a:rPr lang="en" sz="1100"/>
              <a:t>0.035 BTC </a:t>
            </a:r>
            <a:endParaRPr sz="1100"/>
          </a:p>
          <a:p>
            <a:pPr indent="-298450" lvl="0" marL="457200" rtl="0" algn="l">
              <a:spcBef>
                <a:spcPts val="0"/>
              </a:spcBef>
              <a:spcAft>
                <a:spcPts val="0"/>
              </a:spcAft>
              <a:buSzPts val="1100"/>
              <a:buChar char="●"/>
            </a:pPr>
            <a:r>
              <a:rPr b="1" lang="en" sz="1100"/>
              <a:t>🇵🇱 Rocksoft [Private] </a:t>
            </a:r>
            <a:r>
              <a:rPr lang="en" sz="1100"/>
              <a:t>0.017 BTC </a:t>
            </a:r>
            <a:endParaRPr sz="1100"/>
          </a:p>
          <a:p>
            <a:pPr indent="-298450" lvl="0" marL="457200" rtl="0" algn="l">
              <a:spcBef>
                <a:spcPts val="0"/>
              </a:spcBef>
              <a:spcAft>
                <a:spcPts val="0"/>
              </a:spcAft>
              <a:buSzPts val="1100"/>
              <a:buChar char="●"/>
            </a:pPr>
            <a:r>
              <a:rPr b="1" lang="en" sz="1100"/>
              <a:t>🇮🇳 OrangePill Capital [Private]</a:t>
            </a:r>
            <a:r>
              <a:rPr lang="en" sz="1100"/>
              <a:t> 0.01 BTC </a:t>
            </a:r>
            <a:endParaRPr sz="1100"/>
          </a:p>
          <a:p>
            <a:pPr indent="-298450" lvl="0" marL="457200" rtl="0" algn="l">
              <a:spcBef>
                <a:spcPts val="0"/>
              </a:spcBef>
              <a:spcAft>
                <a:spcPts val="0"/>
              </a:spcAft>
              <a:buSzPts val="1100"/>
              <a:buChar char="●"/>
            </a:pPr>
            <a:r>
              <a:rPr b="1" lang="en" sz="1100"/>
              <a:t>🇨🇦 DMG Blockchain Solutions [DMGI]</a:t>
            </a:r>
            <a:r>
              <a:rPr lang="en" sz="1100"/>
              <a:t> </a:t>
            </a:r>
            <a:r>
              <a:rPr lang="en" sz="1100">
                <a:solidFill>
                  <a:srgbClr val="85200C"/>
                </a:solidFill>
              </a:rPr>
              <a:t>-17 BTC</a:t>
            </a:r>
            <a:r>
              <a:rPr lang="en" sz="1100">
                <a:solidFill>
                  <a:srgbClr val="980000"/>
                </a:solidFill>
              </a:rPr>
              <a:t> </a:t>
            </a:r>
            <a:endParaRPr sz="1100">
              <a:solidFill>
                <a:srgbClr val="980000"/>
              </a:solidFill>
            </a:endParaRPr>
          </a:p>
          <a:p>
            <a:pPr indent="-298450" lvl="0" marL="457200" rtl="0" algn="l">
              <a:spcBef>
                <a:spcPts val="0"/>
              </a:spcBef>
              <a:spcAft>
                <a:spcPts val="0"/>
              </a:spcAft>
              <a:buSzPts val="1100"/>
              <a:buChar char="●"/>
            </a:pPr>
            <a:r>
              <a:rPr b="1" lang="en" sz="1100"/>
              <a:t>🇺🇸 Riot Platforms, Inc. [RIOT] </a:t>
            </a:r>
            <a:r>
              <a:rPr lang="en" sz="1100">
                <a:solidFill>
                  <a:srgbClr val="85200C"/>
                </a:solidFill>
              </a:rPr>
              <a:t>-22 BTC</a:t>
            </a:r>
            <a:r>
              <a:rPr lang="en" sz="1100"/>
              <a:t> </a:t>
            </a:r>
            <a:endParaRPr sz="1100"/>
          </a:p>
          <a:p>
            <a:pPr indent="0" lvl="0" marL="0" rtl="0" algn="l">
              <a:spcBef>
                <a:spcPts val="1200"/>
              </a:spcBef>
              <a:spcAft>
                <a:spcPts val="0"/>
              </a:spcAft>
              <a:buNone/>
            </a:pPr>
            <a:r>
              <a:rPr b="1" lang="en" sz="1500"/>
              <a:t>TOTAL: 14,447.27 BTC ($1.58 billion)</a:t>
            </a:r>
            <a:br>
              <a:rPr b="1" lang="en" sz="1500"/>
            </a:br>
            <a:r>
              <a:rPr b="1" i="1" lang="en" sz="1100">
                <a:solidFill>
                  <a:srgbClr val="999999"/>
                </a:solidFill>
              </a:rPr>
              <a:t>Based on Oct. 31, 2025 BTC price of 109,659.30</a:t>
            </a:r>
            <a:br>
              <a:rPr b="1" i="1" lang="en" sz="1100">
                <a:solidFill>
                  <a:srgbClr val="999999"/>
                </a:solidFill>
              </a:rPr>
            </a:br>
            <a:r>
              <a:rPr b="1" lang="en" sz="1100">
                <a:solidFill>
                  <a:srgbClr val="999999"/>
                </a:solidFill>
              </a:rPr>
              <a:t>🆕 </a:t>
            </a:r>
            <a:r>
              <a:rPr b="1" i="1" lang="en" sz="1100">
                <a:solidFill>
                  <a:srgbClr val="999999"/>
                </a:solidFill>
              </a:rPr>
              <a:t>Indicates new addition to our site</a:t>
            </a:r>
            <a:endParaRPr b="1" i="1" sz="1100">
              <a:solidFill>
                <a:srgbClr val="999999"/>
              </a:solidFill>
            </a:endParaRPr>
          </a:p>
          <a:p>
            <a:pPr indent="0" lvl="0" marL="0" rtl="0" algn="l">
              <a:spcBef>
                <a:spcPts val="1200"/>
              </a:spcBef>
              <a:spcAft>
                <a:spcPts val="1200"/>
              </a:spcAft>
              <a:buNone/>
            </a:pPr>
            <a:r>
              <a:t/>
            </a:r>
            <a:endParaRPr sz="1100"/>
          </a:p>
        </p:txBody>
      </p:sp>
      <p:sp>
        <p:nvSpPr>
          <p:cNvPr id="157" name="Google Shape;157;p27"/>
          <p:cNvSpPr txBox="1"/>
          <p:nvPr>
            <p:ph idx="1" type="body"/>
          </p:nvPr>
        </p:nvSpPr>
        <p:spPr>
          <a:xfrm>
            <a:off x="311700" y="1152475"/>
            <a:ext cx="4451700" cy="3416400"/>
          </a:xfrm>
          <a:prstGeom prst="rect">
            <a:avLst/>
          </a:prstGeom>
        </p:spPr>
        <p:txBody>
          <a:bodyPr anchorCtr="0" anchor="t" bIns="0" lIns="91425" spcFirstLastPara="1" rIns="365750" wrap="square" tIns="91425">
            <a:noAutofit/>
          </a:bodyPr>
          <a:lstStyle/>
          <a:p>
            <a:pPr indent="-298450" lvl="0" marL="457200" rtl="0" algn="l">
              <a:spcBef>
                <a:spcPts val="0"/>
              </a:spcBef>
              <a:spcAft>
                <a:spcPts val="0"/>
              </a:spcAft>
              <a:buSzPts val="1100"/>
              <a:buChar char="●"/>
            </a:pPr>
            <a:r>
              <a:rPr b="1" lang="en" sz="1100"/>
              <a:t>🇹🇭 RSXYZ PCL [XYZ] </a:t>
            </a:r>
            <a:r>
              <a:rPr lang="en" sz="1100"/>
              <a:t>21.97 BTC </a:t>
            </a:r>
            <a:endParaRPr sz="1100"/>
          </a:p>
          <a:p>
            <a:pPr indent="-298450" lvl="0" marL="457200" rtl="0" algn="l">
              <a:spcBef>
                <a:spcPts val="0"/>
              </a:spcBef>
              <a:spcAft>
                <a:spcPts val="0"/>
              </a:spcAft>
              <a:buSzPts val="1100"/>
              <a:buChar char="●"/>
            </a:pPr>
            <a:r>
              <a:rPr b="1" lang="en" sz="1100"/>
              <a:t>🇸🇪 Fragbite Group [FRAG] </a:t>
            </a:r>
            <a:r>
              <a:rPr lang="en" sz="1100"/>
              <a:t>19.38 BTC </a:t>
            </a:r>
            <a:endParaRPr sz="1100"/>
          </a:p>
          <a:p>
            <a:pPr indent="-298450" lvl="0" marL="457200" rtl="0" algn="l">
              <a:spcBef>
                <a:spcPts val="0"/>
              </a:spcBef>
              <a:spcAft>
                <a:spcPts val="0"/>
              </a:spcAft>
              <a:buSzPts val="1100"/>
              <a:buChar char="●"/>
            </a:pPr>
            <a:r>
              <a:rPr b="1" lang="en" sz="1100"/>
              <a:t>🇯🇵 MBK [3121] </a:t>
            </a:r>
            <a:r>
              <a:rPr lang="en" sz="1100"/>
              <a:t>17.6 BTC 🆕</a:t>
            </a:r>
            <a:endParaRPr sz="1100"/>
          </a:p>
          <a:p>
            <a:pPr indent="-298450" lvl="0" marL="457200" rtl="0" algn="l">
              <a:spcBef>
                <a:spcPts val="0"/>
              </a:spcBef>
              <a:spcAft>
                <a:spcPts val="0"/>
              </a:spcAft>
              <a:buSzPts val="1100"/>
              <a:buChar char="●"/>
            </a:pPr>
            <a:r>
              <a:rPr b="1" lang="en" sz="1100"/>
              <a:t>🇪🇸 Vanadi Coffee, SA [VANA]</a:t>
            </a:r>
            <a:r>
              <a:rPr lang="en" sz="1100"/>
              <a:t> 14 BTC </a:t>
            </a:r>
            <a:endParaRPr sz="1100"/>
          </a:p>
          <a:p>
            <a:pPr indent="-298450" lvl="0" marL="457200" rtl="0" algn="l">
              <a:spcBef>
                <a:spcPts val="0"/>
              </a:spcBef>
              <a:spcAft>
                <a:spcPts val="0"/>
              </a:spcAft>
              <a:buSzPts val="1100"/>
              <a:buChar char="●"/>
            </a:pPr>
            <a:r>
              <a:rPr b="1" lang="en" sz="1100"/>
              <a:t>🇺🇸 CDT Equity Inc [CDT] </a:t>
            </a:r>
            <a:r>
              <a:rPr lang="en" sz="1100"/>
              <a:t>9.256 BTC </a:t>
            </a:r>
            <a:endParaRPr sz="1100"/>
          </a:p>
          <a:p>
            <a:pPr indent="-298450" lvl="0" marL="457200" rtl="0" algn="l">
              <a:spcBef>
                <a:spcPts val="0"/>
              </a:spcBef>
              <a:spcAft>
                <a:spcPts val="0"/>
              </a:spcAft>
              <a:buSzPts val="1100"/>
              <a:buChar char="●"/>
            </a:pPr>
            <a:r>
              <a:rPr b="1" lang="en" sz="1100"/>
              <a:t>🇨🇦 Neptune Digital Assets [NDA] </a:t>
            </a:r>
            <a:r>
              <a:rPr lang="en" sz="1100"/>
              <a:t>9 BTC </a:t>
            </a:r>
            <a:endParaRPr sz="1100"/>
          </a:p>
          <a:p>
            <a:pPr indent="-298450" lvl="0" marL="457200" rtl="0" algn="l">
              <a:spcBef>
                <a:spcPts val="0"/>
              </a:spcBef>
              <a:spcAft>
                <a:spcPts val="0"/>
              </a:spcAft>
              <a:buSzPts val="1100"/>
              <a:buChar char="●"/>
            </a:pPr>
            <a:r>
              <a:rPr b="1" lang="en" sz="1100"/>
              <a:t>🇺🇸 Exodus Movement [EXOD]</a:t>
            </a:r>
            <a:r>
              <a:rPr lang="en" sz="1100"/>
              <a:t> 7 BTC </a:t>
            </a:r>
            <a:endParaRPr sz="1100"/>
          </a:p>
          <a:p>
            <a:pPr indent="-298450" lvl="0" marL="457200" rtl="0" algn="l">
              <a:spcBef>
                <a:spcPts val="0"/>
              </a:spcBef>
              <a:spcAft>
                <a:spcPts val="0"/>
              </a:spcAft>
              <a:buSzPts val="1100"/>
              <a:buChar char="●"/>
            </a:pPr>
            <a:r>
              <a:rPr b="1" lang="en" sz="1100"/>
              <a:t>🇫🇷 Capital B [ALCPB] </a:t>
            </a:r>
            <a:r>
              <a:rPr lang="en" sz="1100"/>
              <a:t>6 BTC </a:t>
            </a:r>
            <a:endParaRPr sz="1100"/>
          </a:p>
          <a:p>
            <a:pPr indent="-298450" lvl="0" marL="457200" rtl="0" algn="l">
              <a:spcBef>
                <a:spcPts val="0"/>
              </a:spcBef>
              <a:spcAft>
                <a:spcPts val="0"/>
              </a:spcAft>
              <a:buSzPts val="1100"/>
              <a:buChar char="●"/>
            </a:pPr>
            <a:r>
              <a:rPr b="1" lang="en" sz="1100"/>
              <a:t>🇯🇵 Mac House [7603] </a:t>
            </a:r>
            <a:r>
              <a:rPr lang="en" sz="1100"/>
              <a:t>5.85 BTC </a:t>
            </a:r>
            <a:endParaRPr sz="1100"/>
          </a:p>
          <a:p>
            <a:pPr indent="-298450" lvl="0" marL="457200" rtl="0" algn="l">
              <a:spcBef>
                <a:spcPts val="0"/>
              </a:spcBef>
              <a:spcAft>
                <a:spcPts val="0"/>
              </a:spcAft>
              <a:buSzPts val="1100"/>
              <a:buChar char="●"/>
            </a:pPr>
            <a:r>
              <a:rPr b="1" lang="en" sz="1100"/>
              <a:t>🇨🇦 Matador Technologies Inc [MATA] </a:t>
            </a:r>
            <a:r>
              <a:rPr lang="en" sz="1100"/>
              <a:t>5 BTC </a:t>
            </a:r>
            <a:endParaRPr sz="1100"/>
          </a:p>
          <a:p>
            <a:pPr indent="-298450" lvl="0" marL="457200" rtl="0" algn="l">
              <a:spcBef>
                <a:spcPts val="0"/>
              </a:spcBef>
              <a:spcAft>
                <a:spcPts val="0"/>
              </a:spcAft>
              <a:buSzPts val="1100"/>
              <a:buChar char="●"/>
            </a:pPr>
            <a:r>
              <a:rPr b="1" lang="en" sz="1100"/>
              <a:t>🇭🇰 WebX International [8521] </a:t>
            </a:r>
            <a:r>
              <a:rPr lang="en" sz="1100"/>
              <a:t>1 BTC 🆕</a:t>
            </a:r>
            <a:endParaRPr sz="1100"/>
          </a:p>
          <a:p>
            <a:pPr indent="-298450" lvl="0" marL="457200" rtl="0" algn="l">
              <a:spcBef>
                <a:spcPts val="0"/>
              </a:spcBef>
              <a:spcAft>
                <a:spcPts val="0"/>
              </a:spcAft>
              <a:buSzPts val="1100"/>
              <a:buChar char="●"/>
            </a:pPr>
            <a:r>
              <a:rPr b="1" lang="en" sz="1100"/>
              <a:t>🇺🇸 Stacking Sats Inc [Private] </a:t>
            </a:r>
            <a:r>
              <a:rPr lang="en" sz="1100"/>
              <a:t>1.17 BTC </a:t>
            </a:r>
            <a:endParaRPr sz="1100"/>
          </a:p>
          <a:p>
            <a:pPr indent="-298450" lvl="0" marL="457200" rtl="0" algn="l">
              <a:spcBef>
                <a:spcPts val="0"/>
              </a:spcBef>
              <a:spcAft>
                <a:spcPts val="0"/>
              </a:spcAft>
              <a:buSzPts val="1100"/>
              <a:buChar char="●"/>
            </a:pPr>
            <a:r>
              <a:rPr b="1" lang="en" sz="1100"/>
              <a:t>🇺🇸 Whitepaper [Private] </a:t>
            </a:r>
            <a:r>
              <a:rPr lang="en" sz="1100"/>
              <a:t>1.112 BTC </a:t>
            </a:r>
            <a:endParaRPr sz="1100"/>
          </a:p>
          <a:p>
            <a:pPr indent="-298450" lvl="0" marL="457200" rtl="0" algn="l">
              <a:spcBef>
                <a:spcPts val="0"/>
              </a:spcBef>
              <a:spcAft>
                <a:spcPts val="0"/>
              </a:spcAft>
              <a:buSzPts val="1100"/>
              <a:buChar char="●"/>
            </a:pPr>
            <a:r>
              <a:rPr b="1" lang="en" sz="1100"/>
              <a:t>🇸🇪 Refine Group [REFINE] </a:t>
            </a:r>
            <a:r>
              <a:rPr lang="en" sz="1100"/>
              <a:t>0.65 BTC</a:t>
            </a:r>
            <a:endParaRPr b="1" sz="1100"/>
          </a:p>
          <a:p>
            <a:pPr indent="-298450" lvl="0" marL="457200" rtl="0" algn="l">
              <a:spcBef>
                <a:spcPts val="0"/>
              </a:spcBef>
              <a:spcAft>
                <a:spcPts val="0"/>
              </a:spcAft>
              <a:buSzPts val="1100"/>
              <a:buChar char="●"/>
            </a:pPr>
            <a:r>
              <a:rPr b="1" lang="en" sz="1100"/>
              <a:t>🇬🇧 Maillot Jaune Consulting [Private] </a:t>
            </a:r>
            <a:r>
              <a:rPr lang="en" sz="1100"/>
              <a:t>0.49 BTC</a:t>
            </a:r>
            <a:endParaRPr sz="1100"/>
          </a:p>
        </p:txBody>
      </p:sp>
      <p:sp>
        <p:nvSpPr>
          <p:cNvPr id="158" name="Google Shape;15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October</a:t>
            </a:r>
            <a:r>
              <a:rPr lang="en" sz="2800"/>
              <a:t> Purchases and Additions</a:t>
            </a:r>
            <a:endParaRPr sz="2800"/>
          </a:p>
        </p:txBody>
      </p:sp>
      <p:pic>
        <p:nvPicPr>
          <p:cNvPr id="159" name="Google Shape;159;p27"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160" name="Google Shape;160;p27"/>
          <p:cNvSpPr txBox="1"/>
          <p:nvPr/>
        </p:nvSpPr>
        <p:spPr>
          <a:xfrm>
            <a:off x="7471775" y="4135950"/>
            <a:ext cx="169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800"/>
              <a:t>Top Movers</a:t>
            </a:r>
            <a:br>
              <a:rPr lang="en" sz="4800"/>
            </a:br>
            <a:r>
              <a:rPr lang="en" sz="2900">
                <a:solidFill>
                  <a:srgbClr val="B7B7B7"/>
                </a:solidFill>
              </a:rPr>
              <a:t>Who Bought the Most BTC?</a:t>
            </a:r>
            <a:endParaRPr sz="2900">
              <a:solidFill>
                <a:srgbClr val="B7B7B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5,268</a:t>
            </a:r>
            <a:r>
              <a:rPr lang="en" sz="12000"/>
              <a:t> </a:t>
            </a:r>
            <a:r>
              <a:rPr lang="en" sz="9888"/>
              <a:t>BTC</a:t>
            </a:r>
            <a:endParaRPr sz="6666"/>
          </a:p>
        </p:txBody>
      </p:sp>
      <p:sp>
        <p:nvSpPr>
          <p:cNvPr id="171" name="Google Shape;171;p29"/>
          <p:cNvSpPr txBox="1"/>
          <p:nvPr>
            <p:ph idx="1" type="body"/>
          </p:nvPr>
        </p:nvSpPr>
        <p:spPr>
          <a:xfrm>
            <a:off x="311700" y="2085425"/>
            <a:ext cx="8520600" cy="13008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t/>
            </a:r>
            <a:endParaRPr sz="2728">
              <a:solidFill>
                <a:schemeClr val="dk1"/>
              </a:solidFill>
            </a:endParaRPr>
          </a:p>
          <a:p>
            <a:pPr indent="0" lvl="0" marL="0" rtl="0" algn="ctr">
              <a:spcBef>
                <a:spcPts val="1200"/>
              </a:spcBef>
              <a:spcAft>
                <a:spcPts val="1200"/>
              </a:spcAft>
              <a:buNone/>
            </a:pPr>
            <a:br>
              <a:rPr lang="en" sz="1600">
                <a:solidFill>
                  <a:schemeClr val="dk1"/>
                </a:solidFill>
              </a:rPr>
            </a:br>
            <a:r>
              <a:rPr lang="en" sz="1900"/>
              <a:t>Largest Purchase in October</a:t>
            </a:r>
            <a:endParaRPr b="1" sz="1700">
              <a:solidFill>
                <a:srgbClr val="B7B7B7"/>
              </a:solidFill>
            </a:endParaRPr>
          </a:p>
        </p:txBody>
      </p:sp>
      <p:pic>
        <p:nvPicPr>
          <p:cNvPr id="172" name="Google Shape;172;p29"/>
          <p:cNvPicPr preferRelativeResize="0"/>
          <p:nvPr/>
        </p:nvPicPr>
        <p:blipFill>
          <a:blip r:embed="rId3">
            <a:alphaModFix/>
          </a:blip>
          <a:stretch>
            <a:fillRect/>
          </a:stretch>
        </p:blipFill>
        <p:spPr>
          <a:xfrm>
            <a:off x="2987537" y="3471775"/>
            <a:ext cx="3168925" cy="41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Metaplanet bought </a:t>
            </a:r>
            <a:r>
              <a:rPr b="1" lang="en" sz="1400"/>
              <a:t>5,268 BTC</a:t>
            </a:r>
            <a:r>
              <a:rPr lang="en" sz="1400"/>
              <a:t> for $615.67 million on Oct. 1.</a:t>
            </a:r>
            <a:br>
              <a:rPr lang="en" sz="1400"/>
            </a:br>
            <a:endParaRPr sz="1400"/>
          </a:p>
          <a:p>
            <a:pPr indent="-317500" lvl="0" marL="457200" rtl="0" algn="l">
              <a:spcBef>
                <a:spcPts val="0"/>
              </a:spcBef>
              <a:spcAft>
                <a:spcPts val="0"/>
              </a:spcAft>
              <a:buSzPts val="1400"/>
              <a:buChar char="●"/>
            </a:pPr>
            <a:r>
              <a:rPr lang="en" sz="1400"/>
              <a:t>It held </a:t>
            </a:r>
            <a:r>
              <a:rPr b="1" lang="en" sz="1400"/>
              <a:t>30,823 BTC</a:t>
            </a:r>
            <a:r>
              <a:rPr lang="en" sz="1400"/>
              <a:t> ($3.4 billion) at month-end, placing it at </a:t>
            </a:r>
            <a:r>
              <a:rPr b="1" lang="en" sz="1400"/>
              <a:t>#4 on our charts.</a:t>
            </a:r>
            <a:br>
              <a:rPr lang="en" sz="1400"/>
            </a:br>
            <a:endParaRPr sz="1400"/>
          </a:p>
          <a:p>
            <a:pPr indent="-317500" lvl="0" marL="457200" rtl="0" algn="l">
              <a:spcBef>
                <a:spcPts val="0"/>
              </a:spcBef>
              <a:spcAft>
                <a:spcPts val="0"/>
              </a:spcAft>
              <a:buSzPts val="1400"/>
              <a:buChar char="●"/>
            </a:pPr>
            <a:r>
              <a:rPr lang="en" sz="1400"/>
              <a:t>Metaplanet then </a:t>
            </a:r>
            <a:r>
              <a:rPr b="1" lang="en" sz="1400"/>
              <a:t>paused stock rights exercises from Oct. 20 to</a:t>
            </a:r>
            <a:r>
              <a:rPr b="1" lang="en" sz="1400"/>
              <a:t> Nov. 17 </a:t>
            </a:r>
            <a:r>
              <a:rPr lang="en" sz="1400"/>
              <a:t>in an attempt to strengthen its treasury strategy amidst changing market conditions.</a:t>
            </a:r>
            <a:br>
              <a:rPr lang="en" sz="1400"/>
            </a:br>
            <a:endParaRPr sz="1400"/>
          </a:p>
          <a:p>
            <a:pPr indent="-317500" lvl="0" marL="457200" rtl="0" algn="l">
              <a:spcBef>
                <a:spcPts val="0"/>
              </a:spcBef>
              <a:spcAft>
                <a:spcPts val="0"/>
              </a:spcAft>
              <a:buSzPts val="1400"/>
              <a:buChar char="●"/>
            </a:pPr>
            <a:r>
              <a:rPr lang="en" sz="1400"/>
              <a:t>Although the company’s stock price is down 75% from June, </a:t>
            </a:r>
            <a:r>
              <a:rPr b="1" lang="en" sz="1400"/>
              <a:t>CEO Simon Gerovich </a:t>
            </a:r>
            <a:r>
              <a:rPr b="1" lang="en" sz="1400" u="sng">
                <a:solidFill>
                  <a:schemeClr val="hlink"/>
                </a:solidFill>
                <a:hlinkClick r:id="rId3"/>
              </a:rPr>
              <a:t>insists on</a:t>
            </a:r>
            <a:r>
              <a:rPr b="1" lang="en" sz="1400"/>
              <a:t> Metaplanet’s long-term value</a:t>
            </a:r>
            <a:r>
              <a:rPr lang="en" sz="1400"/>
              <a:t>,</a:t>
            </a:r>
            <a:r>
              <a:rPr lang="en" sz="1400"/>
              <a:t> citing Amazon’s price drop and recovery in the </a:t>
            </a:r>
            <a:r>
              <a:rPr lang="en" sz="1400"/>
              <a:t>2000s as an example of stock prices underrepresenting strong company fundamentals.</a:t>
            </a:r>
            <a:br>
              <a:rPr lang="en" sz="1400"/>
            </a:br>
            <a:endParaRPr sz="1400"/>
          </a:p>
          <a:p>
            <a:pPr indent="-317500" lvl="0" marL="457200" rtl="0" algn="l">
              <a:spcBef>
                <a:spcPts val="0"/>
              </a:spcBef>
              <a:spcAft>
                <a:spcPts val="0"/>
              </a:spcAft>
              <a:buSzPts val="1400"/>
              <a:buChar char="●"/>
            </a:pPr>
            <a:r>
              <a:rPr lang="en" sz="1400"/>
              <a:t>Metaplanet is notably </a:t>
            </a:r>
            <a:r>
              <a:rPr lang="en" sz="1400" u="sng">
                <a:solidFill>
                  <a:schemeClr val="hlink"/>
                </a:solidFill>
                <a:hlinkClick action="ppaction://hlinksldjump" r:id="rId4"/>
              </a:rPr>
              <a:t>preparing to launch preferred shares</a:t>
            </a:r>
            <a:r>
              <a:rPr lang="en" sz="1400"/>
              <a:t> similar to those offered by Strategy, intended to provide high-dividend yields to investors.</a:t>
            </a:r>
            <a:endParaRPr sz="1400"/>
          </a:p>
        </p:txBody>
      </p:sp>
      <p:sp>
        <p:nvSpPr>
          <p:cNvPr id="178" name="Google Shape;17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Metaplanet</a:t>
            </a:r>
            <a:endParaRPr sz="2800"/>
          </a:p>
        </p:txBody>
      </p:sp>
      <p:pic>
        <p:nvPicPr>
          <p:cNvPr id="179" name="Google Shape;179;p30"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2,772</a:t>
            </a:r>
            <a:r>
              <a:rPr lang="en" sz="12000"/>
              <a:t> </a:t>
            </a:r>
            <a:r>
              <a:rPr lang="en" sz="9888"/>
              <a:t>BTC</a:t>
            </a:r>
            <a:endParaRPr sz="6666"/>
          </a:p>
        </p:txBody>
      </p:sp>
      <p:sp>
        <p:nvSpPr>
          <p:cNvPr id="185" name="Google Shape;185;p31"/>
          <p:cNvSpPr txBox="1"/>
          <p:nvPr>
            <p:ph idx="1" type="body"/>
          </p:nvPr>
        </p:nvSpPr>
        <p:spPr>
          <a:xfrm>
            <a:off x="311700" y="2155225"/>
            <a:ext cx="8520600" cy="13008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t/>
            </a:r>
            <a:endParaRPr sz="2728">
              <a:solidFill>
                <a:schemeClr val="dk1"/>
              </a:solidFill>
            </a:endParaRPr>
          </a:p>
          <a:p>
            <a:pPr indent="0" lvl="0" marL="0" rtl="0" algn="ctr">
              <a:spcBef>
                <a:spcPts val="1200"/>
              </a:spcBef>
              <a:spcAft>
                <a:spcPts val="1200"/>
              </a:spcAft>
              <a:buNone/>
            </a:pPr>
            <a:br>
              <a:rPr lang="en" sz="1600">
                <a:solidFill>
                  <a:schemeClr val="dk1"/>
                </a:solidFill>
              </a:rPr>
            </a:br>
            <a:r>
              <a:rPr lang="en" sz="1900"/>
              <a:t>Second Largest Addition Recorded In October </a:t>
            </a:r>
            <a:endParaRPr b="1" sz="1700">
              <a:solidFill>
                <a:srgbClr val="B7B7B7"/>
              </a:solidFill>
            </a:endParaRPr>
          </a:p>
        </p:txBody>
      </p:sp>
      <p:pic>
        <p:nvPicPr>
          <p:cNvPr id="186" name="Google Shape;186;p31" title="Coinbase.svg.png"/>
          <p:cNvPicPr preferRelativeResize="0"/>
          <p:nvPr/>
        </p:nvPicPr>
        <p:blipFill>
          <a:blip r:embed="rId3">
            <a:alphaModFix/>
          </a:blip>
          <a:stretch>
            <a:fillRect/>
          </a:stretch>
        </p:blipFill>
        <p:spPr>
          <a:xfrm>
            <a:off x="3301288" y="3623250"/>
            <a:ext cx="2541424" cy="454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About Bitcoin Treasuries</a:t>
            </a:r>
            <a:endParaRPr sz="2800"/>
          </a:p>
        </p:txBody>
      </p:sp>
      <p:sp>
        <p:nvSpPr>
          <p:cNvPr id="61" name="Google Shape;61;p14"/>
          <p:cNvSpPr txBox="1"/>
          <p:nvPr>
            <p:ph idx="1" type="body"/>
          </p:nvPr>
        </p:nvSpPr>
        <p:spPr>
          <a:xfrm>
            <a:off x="311700" y="1152475"/>
            <a:ext cx="8520600" cy="3416400"/>
          </a:xfrm>
          <a:prstGeom prst="rect">
            <a:avLst/>
          </a:prstGeom>
          <a:noFill/>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629"/>
              <a:t>Founded in 2020, </a:t>
            </a:r>
            <a:r>
              <a:rPr lang="en" sz="1629" u="sng">
                <a:solidFill>
                  <a:schemeClr val="hlink"/>
                </a:solidFill>
                <a:hlinkClick r:id="rId3"/>
              </a:rPr>
              <a:t>BitcoinTreasuries.net</a:t>
            </a:r>
            <a:r>
              <a:rPr lang="en" sz="1629"/>
              <a:t> is the </a:t>
            </a:r>
            <a:r>
              <a:rPr b="1" lang="en" sz="1629"/>
              <a:t>fastest-growing, most trusted website</a:t>
            </a:r>
            <a:r>
              <a:rPr lang="en" sz="1629"/>
              <a:t> for investors and analysts seeking Bitcoin-denominated returns in the global capital markets. </a:t>
            </a:r>
            <a:br>
              <a:rPr lang="en" sz="1629"/>
            </a:br>
            <a:br>
              <a:rPr lang="en" sz="1629"/>
            </a:br>
            <a:r>
              <a:rPr lang="en" sz="1629"/>
              <a:t>Over 300,000 people monthly now use BitcoinTreasuries.net to compare Bitcoin treasury stocks, evaluate exchange-traded Bitcoin products, and analyze corporate capital allocation across the Bitcoin and crypto sector.</a:t>
            </a:r>
            <a:endParaRPr sz="1629"/>
          </a:p>
          <a:p>
            <a:pPr indent="0" lvl="0" marL="0" rtl="0" algn="l">
              <a:lnSpc>
                <a:spcPct val="95000"/>
              </a:lnSpc>
              <a:spcBef>
                <a:spcPts val="1200"/>
              </a:spcBef>
              <a:spcAft>
                <a:spcPts val="1200"/>
              </a:spcAft>
              <a:buSzPts val="935"/>
              <a:buNone/>
            </a:pPr>
            <a:r>
              <a:rPr lang="en" sz="1629"/>
              <a:t>This month, </a:t>
            </a:r>
            <a:r>
              <a:rPr lang="en" sz="1629" u="sng">
                <a:solidFill>
                  <a:schemeClr val="hlink"/>
                </a:solidFill>
                <a:hlinkClick r:id="rId4"/>
              </a:rPr>
              <a:t>BitcoinTreasuries.net</a:t>
            </a:r>
            <a:r>
              <a:rPr lang="en" sz="1629"/>
              <a:t> onboarded new partners, improved our advanced data tables, and continued to expand our listings of top treasury companies.</a:t>
            </a:r>
            <a:br>
              <a:rPr lang="en" sz="1629"/>
            </a:br>
            <a:br>
              <a:rPr lang="en" sz="1629"/>
            </a:br>
            <a:r>
              <a:rPr lang="en" sz="1629"/>
              <a:t>For marketing, media, and collaboration opportunities, email </a:t>
            </a:r>
            <a:r>
              <a:rPr b="1" lang="en" sz="1629"/>
              <a:t>office@bitcointreasuries.net</a:t>
            </a:r>
            <a:endParaRPr sz="1530"/>
          </a:p>
        </p:txBody>
      </p:sp>
      <p:pic>
        <p:nvPicPr>
          <p:cNvPr id="62" name="Google Shape;62;p14"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Coinbase brought its holdings to </a:t>
            </a:r>
            <a:r>
              <a:rPr b="1" lang="en" sz="1500"/>
              <a:t>14,548 BTC (</a:t>
            </a:r>
            <a:r>
              <a:rPr b="1" lang="en" sz="1500"/>
              <a:t>$1.66 billion) </a:t>
            </a:r>
            <a:r>
              <a:rPr lang="en" sz="1500"/>
              <a:t>in the third quarter of 2025.</a:t>
            </a:r>
            <a:br>
              <a:rPr lang="en" sz="1500"/>
            </a:br>
            <a:endParaRPr sz="1500"/>
          </a:p>
          <a:p>
            <a:pPr indent="-323850" lvl="0" marL="457200" rtl="0" algn="l">
              <a:spcBef>
                <a:spcPts val="0"/>
              </a:spcBef>
              <a:spcAft>
                <a:spcPts val="0"/>
              </a:spcAft>
              <a:buSzPts val="1500"/>
              <a:buChar char="●"/>
            </a:pPr>
            <a:r>
              <a:rPr lang="en" sz="1500"/>
              <a:t>CEO Brian Armstrong confirmed the latest purchases, </a:t>
            </a:r>
            <a:r>
              <a:rPr lang="en" sz="1500" u="sng">
                <a:solidFill>
                  <a:schemeClr val="accent5"/>
                </a:solidFill>
                <a:hlinkClick r:id="rId3">
                  <a:extLst>
                    <a:ext uri="{A12FA001-AC4F-418D-AE19-62706E023703}">
                      <ahyp:hlinkClr val="tx"/>
                    </a:ext>
                  </a:extLst>
                </a:hlinkClick>
              </a:rPr>
              <a:t>writing</a:t>
            </a:r>
            <a:r>
              <a:rPr lang="en" sz="1500"/>
              <a:t>: </a:t>
            </a:r>
            <a:r>
              <a:rPr b="1" lang="en" sz="1500"/>
              <a:t>“Coinbase is long bitcoin. Our holding increased by 2,772 BTC in Q3. And we keep buying more.”</a:t>
            </a:r>
            <a:br>
              <a:rPr b="1" lang="en" sz="1500"/>
            </a:br>
            <a:endParaRPr b="1" sz="1500"/>
          </a:p>
          <a:p>
            <a:pPr indent="-323850" lvl="0" marL="457200" rtl="0" algn="l">
              <a:spcBef>
                <a:spcPts val="0"/>
              </a:spcBef>
              <a:spcAft>
                <a:spcPts val="0"/>
              </a:spcAft>
              <a:buSzPts val="1500"/>
              <a:buChar char="●"/>
            </a:pPr>
            <a:r>
              <a:rPr lang="en" sz="1500"/>
              <a:t>T</a:t>
            </a:r>
            <a:r>
              <a:rPr lang="en" sz="1500"/>
              <a:t>he latest additions span the third quarter but were disclosed in October,</a:t>
            </a:r>
            <a:r>
              <a:rPr b="1" lang="en" sz="1500"/>
              <a:t> making this the second largest addition that we recorded this month.</a:t>
            </a:r>
            <a:br>
              <a:rPr b="1" lang="en" sz="1500"/>
            </a:br>
            <a:endParaRPr b="1" sz="1500"/>
          </a:p>
          <a:p>
            <a:pPr indent="-323850" lvl="0" marL="457200" rtl="0" algn="l">
              <a:spcBef>
                <a:spcPts val="0"/>
              </a:spcBef>
              <a:spcAft>
                <a:spcPts val="0"/>
              </a:spcAft>
              <a:buSzPts val="1500"/>
              <a:buChar char="●"/>
            </a:pPr>
            <a:r>
              <a:rPr lang="en" sz="1500"/>
              <a:t>Coinbase </a:t>
            </a:r>
            <a:r>
              <a:rPr lang="en" sz="1500" u="sng">
                <a:solidFill>
                  <a:schemeClr val="hlink"/>
                </a:solidFill>
                <a:hlinkClick r:id="rId4"/>
              </a:rPr>
              <a:t>additionally holds</a:t>
            </a:r>
            <a:r>
              <a:rPr lang="en" sz="1500"/>
              <a:t> $616.8 million of ETH and $320.9 million of other cryptos.</a:t>
            </a:r>
            <a:br>
              <a:rPr lang="en" sz="1500"/>
            </a:br>
            <a:endParaRPr sz="1500"/>
          </a:p>
          <a:p>
            <a:pPr indent="-323850" lvl="0" marL="457200" rtl="0" algn="l">
              <a:spcBef>
                <a:spcPts val="0"/>
              </a:spcBef>
              <a:spcAft>
                <a:spcPts val="0"/>
              </a:spcAft>
              <a:buSzPts val="1500"/>
              <a:buChar char="●"/>
            </a:pPr>
            <a:r>
              <a:rPr lang="en" sz="1500"/>
              <a:t>All three asset groups amount to </a:t>
            </a:r>
            <a:r>
              <a:rPr b="1" lang="en" sz="1500"/>
              <a:t>$2.6 billion of crypto held for investments.</a:t>
            </a:r>
            <a:endParaRPr b="1" sz="1500"/>
          </a:p>
        </p:txBody>
      </p:sp>
      <p:sp>
        <p:nvSpPr>
          <p:cNvPr id="192" name="Google Shape;19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Coinbase</a:t>
            </a:r>
            <a:endParaRPr sz="2800"/>
          </a:p>
        </p:txBody>
      </p:sp>
      <p:pic>
        <p:nvPicPr>
          <p:cNvPr id="193" name="Google Shape;193;p32"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3" title="ABTC___Primary___Navy_Logo.jpg"/>
          <p:cNvPicPr preferRelativeResize="0"/>
          <p:nvPr/>
        </p:nvPicPr>
        <p:blipFill>
          <a:blip r:embed="rId3">
            <a:alphaModFix/>
          </a:blip>
          <a:stretch>
            <a:fillRect/>
          </a:stretch>
        </p:blipFill>
        <p:spPr>
          <a:xfrm>
            <a:off x="2315363" y="3376701"/>
            <a:ext cx="4513275" cy="967450"/>
          </a:xfrm>
          <a:prstGeom prst="rect">
            <a:avLst/>
          </a:prstGeom>
          <a:noFill/>
          <a:ln>
            <a:noFill/>
          </a:ln>
        </p:spPr>
      </p:pic>
      <p:sp>
        <p:nvSpPr>
          <p:cNvPr id="199" name="Google Shape;199;p33"/>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1,400</a:t>
            </a:r>
            <a:r>
              <a:rPr lang="en" sz="12000"/>
              <a:t> </a:t>
            </a:r>
            <a:r>
              <a:rPr lang="en" sz="9888"/>
              <a:t>BTC</a:t>
            </a:r>
            <a:endParaRPr sz="6666"/>
          </a:p>
        </p:txBody>
      </p:sp>
      <p:sp>
        <p:nvSpPr>
          <p:cNvPr id="200" name="Google Shape;200;p33"/>
          <p:cNvSpPr txBox="1"/>
          <p:nvPr>
            <p:ph idx="1" type="body"/>
          </p:nvPr>
        </p:nvSpPr>
        <p:spPr>
          <a:xfrm>
            <a:off x="311700" y="21616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br>
              <a:rPr lang="en" sz="2728">
                <a:solidFill>
                  <a:schemeClr val="dk1"/>
                </a:solidFill>
              </a:rPr>
            </a:br>
            <a:br>
              <a:rPr lang="en" sz="1600">
                <a:solidFill>
                  <a:schemeClr val="dk1"/>
                </a:solidFill>
              </a:rPr>
            </a:br>
            <a:r>
              <a:rPr lang="en" sz="1900"/>
              <a:t>Third Largest Addition in October</a:t>
            </a:r>
            <a:endParaRPr b="1" sz="1700">
              <a:solidFill>
                <a:srgbClr val="B7B7B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American Bitcoin</a:t>
            </a:r>
            <a:endParaRPr sz="2800"/>
          </a:p>
        </p:txBody>
      </p:sp>
      <p:pic>
        <p:nvPicPr>
          <p:cNvPr id="206" name="Google Shape;206;p34"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207" name="Google Shape;207;p34"/>
          <p:cNvSpPr txBox="1"/>
          <p:nvPr>
            <p:ph idx="1" type="body"/>
          </p:nvPr>
        </p:nvSpPr>
        <p:spPr>
          <a:xfrm>
            <a:off x="311700" y="11110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Eric and Donald Trump Jr.’s </a:t>
            </a:r>
            <a:r>
              <a:rPr b="1" lang="en" sz="1600"/>
              <a:t>American</a:t>
            </a:r>
            <a:r>
              <a:rPr b="1" lang="en" sz="1600"/>
              <a:t> Bitcoin</a:t>
            </a:r>
            <a:r>
              <a:rPr lang="en" sz="1600"/>
              <a:t> acquired over 1,400 BTC in October.</a:t>
            </a:r>
            <a:br>
              <a:rPr lang="en" sz="1600"/>
            </a:br>
            <a:endParaRPr sz="1600"/>
          </a:p>
          <a:p>
            <a:pPr indent="-330200" lvl="0" marL="457200" rtl="0" algn="l">
              <a:spcBef>
                <a:spcPts val="0"/>
              </a:spcBef>
              <a:spcAft>
                <a:spcPts val="0"/>
              </a:spcAft>
              <a:buSzPts val="1600"/>
              <a:buChar char="●"/>
            </a:pPr>
            <a:r>
              <a:rPr lang="en" sz="1600"/>
              <a:t>This brings the company’s </a:t>
            </a:r>
            <a:r>
              <a:rPr b="1" lang="en" sz="1600"/>
              <a:t>month-end holdings to</a:t>
            </a:r>
            <a:r>
              <a:rPr b="1" lang="en" sz="1600"/>
              <a:t> 3,865 BTC ($423.8 million).</a:t>
            </a:r>
            <a:br>
              <a:rPr b="1" lang="en" sz="1600"/>
            </a:br>
            <a:endParaRPr b="1" sz="1600"/>
          </a:p>
          <a:p>
            <a:pPr indent="-330200" lvl="0" marL="457200" rtl="0" algn="l">
              <a:spcBef>
                <a:spcPts val="0"/>
              </a:spcBef>
              <a:spcAft>
                <a:spcPts val="0"/>
              </a:spcAft>
              <a:buSzPts val="1600"/>
              <a:buChar char="●"/>
            </a:pPr>
            <a:r>
              <a:rPr lang="en" sz="1600"/>
              <a:t>American Bitcoin advertises </a:t>
            </a:r>
            <a:r>
              <a:rPr b="1" lang="en" sz="1600"/>
              <a:t>418 satoshis per share, up 52% </a:t>
            </a:r>
            <a:r>
              <a:rPr lang="en" sz="1600"/>
              <a:t>from Sept. 1 to Oct. 24.</a:t>
            </a:r>
            <a:br>
              <a:rPr lang="en" sz="1600"/>
            </a:br>
            <a:endParaRPr sz="1600"/>
          </a:p>
          <a:p>
            <a:pPr indent="-330200" lvl="0" marL="457200" rtl="0" algn="l">
              <a:spcBef>
                <a:spcPts val="0"/>
              </a:spcBef>
              <a:spcAft>
                <a:spcPts val="0"/>
              </a:spcAft>
              <a:buSzPts val="1600"/>
              <a:buChar char="●"/>
            </a:pPr>
            <a:r>
              <a:rPr lang="en" sz="1600"/>
              <a:t>Co-founder Eric Trump </a:t>
            </a:r>
            <a:r>
              <a:rPr lang="en" sz="1600" u="sng">
                <a:solidFill>
                  <a:schemeClr val="hlink"/>
                </a:solidFill>
                <a:hlinkClick r:id="rId4"/>
              </a:rPr>
              <a:t>said that</a:t>
            </a:r>
            <a:r>
              <a:rPr lang="en" sz="1600"/>
              <a:t> the company will continue to report this metric, calling Bitcoin per share “</a:t>
            </a:r>
            <a:r>
              <a:rPr b="1" lang="en" sz="1600"/>
              <a:t>one of the most important measures of success.”</a:t>
            </a:r>
            <a:br>
              <a:rPr b="1" lang="en" sz="1600"/>
            </a:br>
            <a:endParaRPr b="1" sz="1600"/>
          </a:p>
          <a:p>
            <a:pPr indent="-330200" lvl="0" marL="457200" rtl="0" algn="l">
              <a:spcBef>
                <a:spcPts val="0"/>
              </a:spcBef>
              <a:spcAft>
                <a:spcPts val="0"/>
              </a:spcAft>
              <a:buSzPts val="1600"/>
              <a:buChar char="●"/>
            </a:pPr>
            <a:r>
              <a:rPr lang="en" sz="1600"/>
              <a:t>The company accumulates Bitcoin through mining and strategic purchases.</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777</a:t>
            </a:r>
            <a:r>
              <a:rPr lang="en" sz="12000"/>
              <a:t> </a:t>
            </a:r>
            <a:r>
              <a:rPr lang="en" sz="9888"/>
              <a:t>BTC</a:t>
            </a:r>
            <a:endParaRPr sz="6666"/>
          </a:p>
        </p:txBody>
      </p:sp>
      <p:sp>
        <p:nvSpPr>
          <p:cNvPr id="213" name="Google Shape;213;p35"/>
          <p:cNvSpPr txBox="1"/>
          <p:nvPr>
            <p:ph idx="1" type="body"/>
          </p:nvPr>
        </p:nvSpPr>
        <p:spPr>
          <a:xfrm>
            <a:off x="311700" y="22378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br>
              <a:rPr lang="en" sz="1600">
                <a:solidFill>
                  <a:schemeClr val="dk1"/>
                </a:solidFill>
              </a:rPr>
            </a:br>
            <a:br>
              <a:rPr lang="en" sz="1600">
                <a:solidFill>
                  <a:schemeClr val="dk1"/>
                </a:solidFill>
              </a:rPr>
            </a:br>
            <a:r>
              <a:rPr lang="en" sz="1900"/>
              <a:t>Fourth Largest Addition in October</a:t>
            </a:r>
            <a:endParaRPr b="1" sz="1700">
              <a:solidFill>
                <a:srgbClr val="B7B7B7"/>
              </a:solidFill>
            </a:endParaRPr>
          </a:p>
        </p:txBody>
      </p:sp>
      <p:pic>
        <p:nvPicPr>
          <p:cNvPr id="214" name="Google Shape;214;p35"/>
          <p:cNvPicPr preferRelativeResize="0"/>
          <p:nvPr/>
        </p:nvPicPr>
        <p:blipFill>
          <a:blip r:embed="rId3">
            <a:alphaModFix/>
          </a:blip>
          <a:stretch>
            <a:fillRect/>
          </a:stretch>
        </p:blipFill>
        <p:spPr>
          <a:xfrm>
            <a:off x="3548875" y="3354875"/>
            <a:ext cx="2217350" cy="5942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Strategy bought </a:t>
            </a:r>
            <a:r>
              <a:rPr b="1" lang="en" sz="1500"/>
              <a:t>777 BTC </a:t>
            </a:r>
            <a:r>
              <a:rPr lang="en" sz="1500"/>
              <a:t>in October over three weekly purchases.</a:t>
            </a:r>
            <a:br>
              <a:rPr lang="en" sz="1500"/>
            </a:br>
            <a:endParaRPr sz="1500"/>
          </a:p>
          <a:p>
            <a:pPr indent="-323850" lvl="0" marL="457200" rtl="0" algn="l">
              <a:spcBef>
                <a:spcPts val="0"/>
              </a:spcBef>
              <a:spcAft>
                <a:spcPts val="0"/>
              </a:spcAft>
              <a:buSzPts val="1500"/>
              <a:buChar char="●"/>
            </a:pPr>
            <a:r>
              <a:rPr lang="en" sz="1500"/>
              <a:t>At month-end, it held</a:t>
            </a:r>
            <a:r>
              <a:rPr b="1" lang="en" sz="1500"/>
              <a:t> 640,808 BTC,</a:t>
            </a:r>
            <a:r>
              <a:rPr lang="en" sz="1500"/>
              <a:t> worth </a:t>
            </a:r>
            <a:r>
              <a:rPr b="1" lang="en" sz="1500"/>
              <a:t>$70.3 billion</a:t>
            </a:r>
            <a:r>
              <a:rPr lang="en" sz="1500"/>
              <a:t>.</a:t>
            </a:r>
            <a:br>
              <a:rPr lang="en" sz="1500"/>
            </a:br>
            <a:endParaRPr sz="1500"/>
          </a:p>
          <a:p>
            <a:pPr indent="-323850" lvl="0" marL="457200" rtl="0" algn="l">
              <a:spcBef>
                <a:spcPts val="0"/>
              </a:spcBef>
              <a:spcAft>
                <a:spcPts val="0"/>
              </a:spcAft>
              <a:buSzPts val="1500"/>
              <a:buChar char="●"/>
            </a:pPr>
            <a:r>
              <a:rPr lang="en" sz="1500"/>
              <a:t>The company held a rare one-week pause on Bitcoin buying early in the month.</a:t>
            </a:r>
            <a:br>
              <a:rPr lang="en" sz="1500"/>
            </a:br>
            <a:endParaRPr sz="1500"/>
          </a:p>
          <a:p>
            <a:pPr indent="-323850" lvl="0" marL="457200" rtl="0" algn="l">
              <a:spcBef>
                <a:spcPts val="0"/>
              </a:spcBef>
              <a:spcAft>
                <a:spcPts val="0"/>
              </a:spcAft>
              <a:buSzPts val="1500"/>
              <a:buChar char="●"/>
            </a:pPr>
            <a:r>
              <a:rPr lang="en" sz="1500"/>
              <a:t>Seeking to provide investors with value, Strategy has begun to</a:t>
            </a:r>
            <a:r>
              <a:rPr lang="en" sz="1500"/>
              <a:t> aggressively</a:t>
            </a:r>
            <a:r>
              <a:rPr lang="en" sz="1500"/>
              <a:t> advocate for its </a:t>
            </a:r>
            <a:r>
              <a:rPr b="1" lang="en" sz="1500" u="sng">
                <a:solidFill>
                  <a:schemeClr val="hlink"/>
                </a:solidFill>
                <a:hlinkClick action="ppaction://hlinksldjump" r:id="rId3"/>
              </a:rPr>
              <a:t>“digital credit” instruments</a:t>
            </a:r>
            <a:r>
              <a:rPr lang="en" sz="1500"/>
              <a:t>, or preferred shares with dividend yields targeting </a:t>
            </a:r>
            <a:r>
              <a:rPr lang="en" sz="1500"/>
              <a:t>10</a:t>
            </a:r>
            <a:r>
              <a:rPr lang="en" sz="1500"/>
              <a:t>%.</a:t>
            </a:r>
            <a:br>
              <a:rPr lang="en" sz="1500"/>
            </a:br>
            <a:endParaRPr sz="1500"/>
          </a:p>
          <a:p>
            <a:pPr indent="-323850" lvl="0" marL="457200" rtl="0" algn="l">
              <a:spcBef>
                <a:spcPts val="0"/>
              </a:spcBef>
              <a:spcAft>
                <a:spcPts val="0"/>
              </a:spcAft>
              <a:buSzPts val="1500"/>
              <a:buChar char="●"/>
            </a:pPr>
            <a:r>
              <a:rPr lang="en" sz="1500"/>
              <a:t>Strategy also attracted attention this month as it received a </a:t>
            </a:r>
            <a:r>
              <a:rPr b="1" lang="en" sz="1500"/>
              <a:t>B- credit rating from S&amp;P Global, </a:t>
            </a:r>
            <a:r>
              <a:rPr lang="en" sz="1500"/>
              <a:t>which describes a “stable outlook” for the firm alongside some concerns.</a:t>
            </a:r>
            <a:endParaRPr sz="1500"/>
          </a:p>
        </p:txBody>
      </p:sp>
      <p:sp>
        <p:nvSpPr>
          <p:cNvPr id="220" name="Google Shape;22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Strategy</a:t>
            </a:r>
            <a:endParaRPr sz="2800"/>
          </a:p>
        </p:txBody>
      </p:sp>
      <p:pic>
        <p:nvPicPr>
          <p:cNvPr id="221" name="Google Shape;221;p36"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7"/>
          <p:cNvSpPr txBox="1"/>
          <p:nvPr>
            <p:ph idx="1" type="body"/>
          </p:nvPr>
        </p:nvSpPr>
        <p:spPr>
          <a:xfrm>
            <a:off x="45000" y="2771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br>
              <a:rPr lang="en" sz="1600">
                <a:solidFill>
                  <a:schemeClr val="dk1"/>
                </a:solidFill>
              </a:rPr>
            </a:br>
            <a:r>
              <a:rPr lang="en" sz="1900"/>
              <a:t>Largest October Purchase by a Private Company</a:t>
            </a:r>
            <a:endParaRPr b="1" sz="1700">
              <a:solidFill>
                <a:srgbClr val="B7B7B7"/>
              </a:solidFill>
            </a:endParaRPr>
          </a:p>
        </p:txBody>
      </p:sp>
      <p:sp>
        <p:nvSpPr>
          <p:cNvPr id="227" name="Google Shape;227;p37"/>
          <p:cNvSpPr txBox="1"/>
          <p:nvPr>
            <p:ph type="title"/>
          </p:nvPr>
        </p:nvSpPr>
        <p:spPr>
          <a:xfrm>
            <a:off x="450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$120,000</a:t>
            </a:r>
            <a:endParaRPr sz="4777"/>
          </a:p>
        </p:txBody>
      </p:sp>
      <p:pic>
        <p:nvPicPr>
          <p:cNvPr id="228" name="Google Shape;228;p37"/>
          <p:cNvPicPr preferRelativeResize="0"/>
          <p:nvPr/>
        </p:nvPicPr>
        <p:blipFill>
          <a:blip r:embed="rId3">
            <a:alphaModFix/>
          </a:blip>
          <a:stretch>
            <a:fillRect/>
          </a:stretch>
        </p:blipFill>
        <p:spPr>
          <a:xfrm>
            <a:off x="3682100" y="3490574"/>
            <a:ext cx="1246400" cy="1387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Stacking Sats Inc.</a:t>
            </a:r>
            <a:endParaRPr sz="2800"/>
          </a:p>
        </p:txBody>
      </p:sp>
      <p:sp>
        <p:nvSpPr>
          <p:cNvPr id="234" name="Google Shape;234;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Stacking Sats Inc.</a:t>
            </a:r>
            <a:r>
              <a:rPr lang="en" sz="1500"/>
              <a:t> purchased </a:t>
            </a:r>
            <a:r>
              <a:rPr b="1" lang="en" sz="1500"/>
              <a:t>1.17 BTC across three October purchases.</a:t>
            </a:r>
            <a:br>
              <a:rPr b="1" lang="en" sz="1500"/>
            </a:br>
            <a:endParaRPr b="1" sz="1500"/>
          </a:p>
          <a:p>
            <a:pPr indent="-323850" lvl="0" marL="457200" rtl="0" algn="l">
              <a:spcBef>
                <a:spcPts val="0"/>
              </a:spcBef>
              <a:spcAft>
                <a:spcPts val="0"/>
              </a:spcAft>
              <a:buSzPts val="1500"/>
              <a:buChar char="●"/>
            </a:pPr>
            <a:r>
              <a:rPr lang="en" sz="1500"/>
              <a:t>It spent almost </a:t>
            </a:r>
            <a:r>
              <a:rPr b="1" lang="en" sz="1500"/>
              <a:t>$120,000 on those purchases</a:t>
            </a:r>
            <a:r>
              <a:rPr lang="en" sz="1500"/>
              <a:t>, bringing month-end </a:t>
            </a:r>
            <a:r>
              <a:rPr lang="en" sz="1500"/>
              <a:t>holdings near</a:t>
            </a:r>
            <a:r>
              <a:rPr b="1" lang="en" sz="1500"/>
              <a:t> 25 BTC.</a:t>
            </a:r>
            <a:br>
              <a:rPr b="1" lang="en" sz="1500"/>
            </a:br>
            <a:endParaRPr b="1" sz="1500"/>
          </a:p>
          <a:p>
            <a:pPr indent="-323850" lvl="0" marL="457200" rtl="0" algn="l">
              <a:spcBef>
                <a:spcPts val="0"/>
              </a:spcBef>
              <a:spcAft>
                <a:spcPts val="0"/>
              </a:spcAft>
              <a:buSzPts val="1500"/>
              <a:buChar char="●"/>
            </a:pPr>
            <a:r>
              <a:rPr lang="en" sz="1500"/>
              <a:t>This marks the</a:t>
            </a:r>
            <a:r>
              <a:rPr b="1" lang="en" sz="1500"/>
              <a:t> largest purchase by a private company in October.</a:t>
            </a:r>
            <a:br>
              <a:rPr b="1" lang="en" sz="1500"/>
            </a:br>
            <a:endParaRPr b="1" sz="1500"/>
          </a:p>
          <a:p>
            <a:pPr indent="-323850" lvl="0" marL="457200" rtl="0" algn="l">
              <a:spcBef>
                <a:spcPts val="0"/>
              </a:spcBef>
              <a:spcAft>
                <a:spcPts val="0"/>
              </a:spcAft>
              <a:buSzPts val="1500"/>
              <a:buChar char="●"/>
            </a:pPr>
            <a:r>
              <a:rPr lang="en" sz="1500"/>
              <a:t>Stacking Sats is preparing to raise an additional $500,000 to $1 million to fuel its M&amp;A and Bitcoin accumulation strategies — and plans to secure its </a:t>
            </a:r>
            <a:r>
              <a:rPr b="1" lang="en" sz="1500"/>
              <a:t>first credit facility in Q1 2026, deploying $2 to 4 million in new capital</a:t>
            </a:r>
            <a:r>
              <a:rPr lang="en" sz="1500"/>
              <a:t> to expand its Bitcoin holdings.</a:t>
            </a:r>
            <a:br>
              <a:rPr lang="en" sz="1500"/>
            </a:br>
            <a:endParaRPr sz="1500"/>
          </a:p>
          <a:p>
            <a:pPr indent="-323850" lvl="0" marL="457200" rtl="0" algn="l">
              <a:spcBef>
                <a:spcPts val="0"/>
              </a:spcBef>
              <a:spcAft>
                <a:spcPts val="0"/>
              </a:spcAft>
              <a:buSzPts val="1500"/>
              <a:buChar char="●"/>
            </a:pPr>
            <a:r>
              <a:rPr lang="en" sz="1500"/>
              <a:t>At the helm is </a:t>
            </a:r>
            <a:r>
              <a:rPr b="1" lang="en" sz="1500"/>
              <a:t>John Fakhoury</a:t>
            </a:r>
            <a:r>
              <a:rPr lang="en" sz="1500"/>
              <a:t>, a Bitcoiner since 2016 known for education and community building. Fakhoury founded Church of Satoshi, a grassroots educational platform that helped onboard thousands of new Bitcoiners during 2021–2022.</a:t>
            </a:r>
            <a:endParaRPr sz="1500"/>
          </a:p>
        </p:txBody>
      </p:sp>
      <p:pic>
        <p:nvPicPr>
          <p:cNvPr id="235" name="Google Shape;235;p38"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Executive Commentary</a:t>
            </a:r>
            <a:endParaRPr sz="2800"/>
          </a:p>
        </p:txBody>
      </p:sp>
      <p:pic>
        <p:nvPicPr>
          <p:cNvPr id="241" name="Google Shape;241;p39"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242" name="Google Shape;242;p39"/>
          <p:cNvSpPr txBox="1"/>
          <p:nvPr/>
        </p:nvSpPr>
        <p:spPr>
          <a:xfrm>
            <a:off x="4922675" y="4264075"/>
            <a:ext cx="2133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B7B7B7"/>
                </a:solidFill>
              </a:rPr>
              <a:t>Image: </a:t>
            </a:r>
            <a:r>
              <a:rPr lang="en" sz="1100" u="sng">
                <a:solidFill>
                  <a:srgbClr val="B7B7B7"/>
                </a:solidFill>
                <a:hlinkClick r:id="rId4">
                  <a:extLst>
                    <a:ext uri="{A12FA001-AC4F-418D-AE19-62706E023703}">
                      <ahyp:hlinkClr val="tx"/>
                    </a:ext>
                  </a:extLst>
                </a:hlinkClick>
              </a:rPr>
              <a:t>Framework IT</a:t>
            </a:r>
            <a:endParaRPr sz="1100">
              <a:solidFill>
                <a:srgbClr val="B7B7B7"/>
              </a:solidFill>
            </a:endParaRPr>
          </a:p>
        </p:txBody>
      </p:sp>
      <p:sp>
        <p:nvSpPr>
          <p:cNvPr id="243" name="Google Shape;243;p3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650"/>
              <a:t>“At Stacking Sats Inc., we’re not reacting to market mood swings or stock performance. Our focus is on fundamentals—</a:t>
            </a:r>
            <a:r>
              <a:rPr b="1" lang="en" sz="1650"/>
              <a:t>building, acquiring, and compounding value in Bitcoin terms.”</a:t>
            </a:r>
            <a:endParaRPr b="1" sz="1650"/>
          </a:p>
          <a:p>
            <a:pPr indent="0" lvl="0" marL="0" rtl="0" algn="l">
              <a:spcBef>
                <a:spcPts val="1200"/>
              </a:spcBef>
              <a:spcAft>
                <a:spcPts val="0"/>
              </a:spcAft>
              <a:buNone/>
            </a:pPr>
            <a:r>
              <a:rPr lang="en" sz="1650"/>
              <a:t>“Real companies with real profits will</a:t>
            </a:r>
            <a:r>
              <a:rPr b="1" lang="en" sz="1650"/>
              <a:t> lead the next chapter of Bitcoin treasuries.”</a:t>
            </a:r>
            <a:endParaRPr b="1" sz="1650"/>
          </a:p>
          <a:p>
            <a:pPr indent="0" lvl="0" marL="0" rtl="0" algn="l">
              <a:spcBef>
                <a:spcPts val="1200"/>
              </a:spcBef>
              <a:spcAft>
                <a:spcPts val="1200"/>
              </a:spcAft>
              <a:buNone/>
            </a:pPr>
            <a:r>
              <a:rPr lang="en" sz="1350"/>
              <a:t>– Stacking Sats / Framework IT CEO John Fakhoury </a:t>
            </a:r>
            <a:endParaRPr sz="1350"/>
          </a:p>
        </p:txBody>
      </p:sp>
      <p:pic>
        <p:nvPicPr>
          <p:cNvPr id="244" name="Google Shape;244;p39"/>
          <p:cNvPicPr preferRelativeResize="0"/>
          <p:nvPr/>
        </p:nvPicPr>
        <p:blipFill>
          <a:blip r:embed="rId5">
            <a:alphaModFix/>
          </a:blip>
          <a:stretch>
            <a:fillRect/>
          </a:stretch>
        </p:blipFill>
        <p:spPr>
          <a:xfrm>
            <a:off x="4969575" y="936975"/>
            <a:ext cx="3342975" cy="3342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Detailed Rankings</a:t>
            </a:r>
            <a:endParaRPr sz="4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aphicFrame>
        <p:nvGraphicFramePr>
          <p:cNvPr id="254" name="Google Shape;254;p41"/>
          <p:cNvGraphicFramePr/>
          <p:nvPr/>
        </p:nvGraphicFramePr>
        <p:xfrm>
          <a:off x="4709325" y="1085550"/>
          <a:ext cx="3000000" cy="3000000"/>
        </p:xfrm>
        <a:graphic>
          <a:graphicData uri="http://schemas.openxmlformats.org/drawingml/2006/table">
            <a:tbl>
              <a:tblPr>
                <a:noFill/>
                <a:tableStyleId>{E01FF8DB-C4BB-4E00-A0FD-76F5900C0787}</a:tableStyleId>
              </a:tblPr>
              <a:tblGrid>
                <a:gridCol w="545775"/>
                <a:gridCol w="2159675"/>
                <a:gridCol w="723300"/>
                <a:gridCol w="840775"/>
              </a:tblGrid>
              <a:tr h="3293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Company</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b="1" lang="en" sz="1000">
                          <a:solidFill>
                            <a:srgbClr val="FFFFFF"/>
                          </a:solidFill>
                        </a:rPr>
                        <a:t>Ticker</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b="1" lang="en" sz="1000">
                          <a:solidFill>
                            <a:srgbClr val="FFFFFF"/>
                          </a:solidFill>
                        </a:rPr>
                        <a:t>BTC</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r>
              <a:tr h="321200">
                <a:tc>
                  <a:txBody>
                    <a:bodyPr/>
                    <a:lstStyle/>
                    <a:p>
                      <a:pPr indent="0" lvl="0" marL="0" rtl="0" algn="l">
                        <a:lnSpc>
                          <a:spcPct val="115000"/>
                        </a:lnSpc>
                        <a:spcBef>
                          <a:spcPts val="0"/>
                        </a:spcBef>
                        <a:spcAft>
                          <a:spcPts val="0"/>
                        </a:spcAft>
                        <a:buNone/>
                      </a:pPr>
                      <a:r>
                        <a:rPr lang="en" sz="1000"/>
                        <a:t>1</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Strategy</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MSTR</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640,808</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2</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MARA Holdings,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MARA</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53,250</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3</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XXI</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CEP</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43,514</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46150">
                <a:tc>
                  <a:txBody>
                    <a:bodyPr/>
                    <a:lstStyle/>
                    <a:p>
                      <a:pPr indent="0" lvl="0" marL="0" rtl="0" algn="l">
                        <a:lnSpc>
                          <a:spcPct val="115000"/>
                        </a:lnSpc>
                        <a:spcBef>
                          <a:spcPts val="0"/>
                        </a:spcBef>
                        <a:spcAft>
                          <a:spcPts val="0"/>
                        </a:spcAft>
                        <a:buNone/>
                      </a:pPr>
                      <a:r>
                        <a:rPr lang="en" sz="1000"/>
                        <a:t>4 </a:t>
                      </a:r>
                      <a:r>
                        <a:rPr lang="en" sz="1500">
                          <a:solidFill>
                            <a:srgbClr val="6AA84F"/>
                          </a:solidFill>
                        </a:rPr>
                        <a: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Metaplanet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MTPLF</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30,823</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5 </a:t>
                      </a:r>
                      <a:r>
                        <a:rPr lang="en" sz="1500">
                          <a:solidFill>
                            <a:srgbClr val="CC0000"/>
                          </a:solidFill>
                        </a:rPr>
                        <a: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Bitcoin Standard Treasury Company</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CEPO</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30,021</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6 </a:t>
                      </a:r>
                      <a:endParaRPr sz="1500">
                        <a:solidFill>
                          <a:srgbClr val="6AA84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Bullish</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BLSH</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24,300</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7 </a:t>
                      </a:r>
                      <a:endParaRPr sz="15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Riot Platforms,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RIOT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19,287</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8 </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Trump Media &amp; Technology Group </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DJT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15,000</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21200">
                <a:tc>
                  <a:txBody>
                    <a:bodyPr/>
                    <a:lstStyle/>
                    <a:p>
                      <a:pPr indent="0" lvl="0" marL="0" rtl="0" algn="l">
                        <a:lnSpc>
                          <a:spcPct val="115000"/>
                        </a:lnSpc>
                        <a:spcBef>
                          <a:spcPts val="0"/>
                        </a:spcBef>
                        <a:spcAft>
                          <a:spcPts val="0"/>
                        </a:spcAft>
                        <a:buNone/>
                      </a:pPr>
                      <a:r>
                        <a:rPr lang="en" sz="1000"/>
                        <a:t>9  </a:t>
                      </a:r>
                      <a:r>
                        <a:rPr lang="en" sz="1500">
                          <a:solidFill>
                            <a:srgbClr val="6AA84F"/>
                          </a:solidFill>
                        </a:rPr>
                        <a: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Coinbase Global,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COIN</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14,548</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61350">
                <a:tc>
                  <a:txBody>
                    <a:bodyPr/>
                    <a:lstStyle/>
                    <a:p>
                      <a:pPr indent="0" lvl="0" marL="0" rtl="0" algn="l">
                        <a:lnSpc>
                          <a:spcPct val="115000"/>
                        </a:lnSpc>
                        <a:spcBef>
                          <a:spcPts val="0"/>
                        </a:spcBef>
                        <a:spcAft>
                          <a:spcPts val="0"/>
                        </a:spcAft>
                        <a:buNone/>
                      </a:pPr>
                      <a:r>
                        <a:rPr lang="en" sz="1000"/>
                        <a:t>10</a:t>
                      </a:r>
                      <a:r>
                        <a:rPr lang="en" sz="1500">
                          <a:solidFill>
                            <a:srgbClr val="CC0000"/>
                          </a:solidFill>
                        </a:rPr>
                        <a: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CleanSpark,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CLSK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13,011</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55" name="Google Shape;255;p41"/>
          <p:cNvSpPr txBox="1"/>
          <p:nvPr>
            <p:ph type="title"/>
          </p:nvPr>
        </p:nvSpPr>
        <p:spPr>
          <a:xfrm>
            <a:off x="296400" y="166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Top 10 Public Company Treasuries at Month End</a:t>
            </a:r>
            <a:endParaRPr sz="2800"/>
          </a:p>
        </p:txBody>
      </p:sp>
      <p:sp>
        <p:nvSpPr>
          <p:cNvPr id="256" name="Google Shape;256;p41"/>
          <p:cNvSpPr txBox="1"/>
          <p:nvPr>
            <p:ph idx="1" type="body"/>
          </p:nvPr>
        </p:nvSpPr>
        <p:spPr>
          <a:xfrm>
            <a:off x="359625" y="6926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t>As of Sept. 30, 2025</a:t>
            </a:r>
            <a:endParaRPr sz="1400"/>
          </a:p>
          <a:p>
            <a:pPr indent="0" lvl="0" marL="0" rtl="0" algn="l">
              <a:spcBef>
                <a:spcPts val="1200"/>
              </a:spcBef>
              <a:spcAft>
                <a:spcPts val="1200"/>
              </a:spcAft>
              <a:buNone/>
            </a:pPr>
            <a:r>
              <a:t/>
            </a:r>
            <a:endParaRPr sz="1400"/>
          </a:p>
        </p:txBody>
      </p:sp>
      <p:sp>
        <p:nvSpPr>
          <p:cNvPr id="257" name="Google Shape;257;p41"/>
          <p:cNvSpPr txBox="1"/>
          <p:nvPr>
            <p:ph idx="2" type="body"/>
          </p:nvPr>
        </p:nvSpPr>
        <p:spPr>
          <a:xfrm>
            <a:off x="4709325" y="692675"/>
            <a:ext cx="3999900" cy="49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t>     As of </a:t>
            </a:r>
            <a:r>
              <a:rPr lang="en"/>
              <a:t>Oct.</a:t>
            </a:r>
            <a:r>
              <a:rPr lang="en" sz="1400"/>
              <a:t> 31, 2025</a:t>
            </a:r>
            <a:endParaRPr sz="1400"/>
          </a:p>
        </p:txBody>
      </p:sp>
      <p:graphicFrame>
        <p:nvGraphicFramePr>
          <p:cNvPr id="258" name="Google Shape;258;p41"/>
          <p:cNvGraphicFramePr/>
          <p:nvPr/>
        </p:nvGraphicFramePr>
        <p:xfrm>
          <a:off x="359625" y="1085550"/>
          <a:ext cx="3000000" cy="3000000"/>
        </p:xfrm>
        <a:graphic>
          <a:graphicData uri="http://schemas.openxmlformats.org/drawingml/2006/table">
            <a:tbl>
              <a:tblPr>
                <a:noFill/>
                <a:tableStyleId>{E01FF8DB-C4BB-4E00-A0FD-76F5900C0787}</a:tableStyleId>
              </a:tblPr>
              <a:tblGrid>
                <a:gridCol w="476025"/>
                <a:gridCol w="2273450"/>
                <a:gridCol w="695550"/>
                <a:gridCol w="554875"/>
              </a:tblGrid>
              <a:tr h="324200">
                <a:tc>
                  <a:txBody>
                    <a:bodyPr/>
                    <a:lstStyle/>
                    <a:p>
                      <a:pPr indent="0" lvl="0" marL="0" rtl="0" algn="l">
                        <a:lnSpc>
                          <a:spcPct val="115000"/>
                        </a:lnSpc>
                        <a:spcBef>
                          <a:spcPts val="0"/>
                        </a:spcBef>
                        <a:spcAft>
                          <a:spcPts val="0"/>
                        </a:spcAft>
                        <a:buNone/>
                      </a:pPr>
                      <a:r>
                        <a:t/>
                      </a:r>
                      <a:endParaRPr b="1"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l">
                        <a:lnSpc>
                          <a:spcPct val="115000"/>
                        </a:lnSpc>
                        <a:spcBef>
                          <a:spcPts val="0"/>
                        </a:spcBef>
                        <a:spcAft>
                          <a:spcPts val="0"/>
                        </a:spcAft>
                        <a:buNone/>
                      </a:pPr>
                      <a:r>
                        <a:rPr b="1" lang="en" sz="1000">
                          <a:solidFill>
                            <a:schemeClr val="lt1"/>
                          </a:solidFill>
                        </a:rPr>
                        <a:t>Company</a:t>
                      </a:r>
                      <a:endParaRPr b="1"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l">
                        <a:lnSpc>
                          <a:spcPct val="115000"/>
                        </a:lnSpc>
                        <a:spcBef>
                          <a:spcPts val="0"/>
                        </a:spcBef>
                        <a:spcAft>
                          <a:spcPts val="0"/>
                        </a:spcAft>
                        <a:buNone/>
                      </a:pPr>
                      <a:r>
                        <a:rPr b="1" lang="en" sz="1000">
                          <a:solidFill>
                            <a:schemeClr val="lt1"/>
                          </a:solidFill>
                        </a:rPr>
                        <a:t>Ticker</a:t>
                      </a:r>
                      <a:endParaRPr b="1"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c>
                  <a:txBody>
                    <a:bodyPr/>
                    <a:lstStyle/>
                    <a:p>
                      <a:pPr indent="0" lvl="0" marL="0" rtl="0" algn="l">
                        <a:lnSpc>
                          <a:spcPct val="115000"/>
                        </a:lnSpc>
                        <a:spcBef>
                          <a:spcPts val="0"/>
                        </a:spcBef>
                        <a:spcAft>
                          <a:spcPts val="0"/>
                        </a:spcAft>
                        <a:buNone/>
                      </a:pPr>
                      <a:r>
                        <a:rPr b="1" lang="en" sz="1000">
                          <a:solidFill>
                            <a:schemeClr val="lt1"/>
                          </a:solidFill>
                        </a:rPr>
                        <a:t>BTC</a:t>
                      </a:r>
                      <a:endParaRPr b="1" sz="1000">
                        <a:solidFill>
                          <a:schemeClr val="lt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dk2"/>
                    </a:solidFill>
                  </a:tcPr>
                </a:tc>
              </a:tr>
              <a:tr h="324200">
                <a:tc>
                  <a:txBody>
                    <a:bodyPr/>
                    <a:lstStyle/>
                    <a:p>
                      <a:pPr indent="0" lvl="0" marL="0" rtl="0" algn="l">
                        <a:lnSpc>
                          <a:spcPct val="115000"/>
                        </a:lnSpc>
                        <a:spcBef>
                          <a:spcPts val="0"/>
                        </a:spcBef>
                        <a:spcAft>
                          <a:spcPts val="0"/>
                        </a:spcAft>
                        <a:buNone/>
                      </a:pPr>
                      <a:r>
                        <a:rPr lang="en" sz="1000"/>
                        <a:t>1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Strategy</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MSTR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640,031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2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MARA Holdings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MARA</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52,477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3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XXI</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CEP</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43,514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4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Bitcoin Standard Treasury Company</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BSTR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30,021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5 </a:t>
                      </a:r>
                      <a:endParaRPr sz="1000">
                        <a:solidFill>
                          <a:srgbClr val="CC0000"/>
                        </a:solidFill>
                        <a:highlight>
                          <a:srgbClr val="FF0000"/>
                        </a:highlight>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Metaplanet Inc.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MTPLF</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25,555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6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Bullish</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BLSH</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24,300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7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Riot Platforms, Inc.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RIOT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19,309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8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Trump Media &amp; Technology Group</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DJT</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15,000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9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CleanSpark, Inc.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CLSK</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12,703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24200">
                <a:tc>
                  <a:txBody>
                    <a:bodyPr/>
                    <a:lstStyle/>
                    <a:p>
                      <a:pPr indent="0" lvl="0" marL="0" rtl="0" algn="l">
                        <a:lnSpc>
                          <a:spcPct val="115000"/>
                        </a:lnSpc>
                        <a:spcBef>
                          <a:spcPts val="0"/>
                        </a:spcBef>
                        <a:spcAft>
                          <a:spcPts val="0"/>
                        </a:spcAft>
                        <a:buNone/>
                      </a:pPr>
                      <a:r>
                        <a:rPr lang="en" sz="1000"/>
                        <a:t>10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Coinbase Global, Inc.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COIN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11,776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259" name="Google Shape;259;p41"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260" name="Google Shape;260;p41"/>
          <p:cNvSpPr txBox="1"/>
          <p:nvPr/>
        </p:nvSpPr>
        <p:spPr>
          <a:xfrm>
            <a:off x="9367275" y="1486475"/>
            <a:ext cx="712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Special Thanks to Our Partners</a:t>
            </a:r>
            <a:endParaRPr sz="2800"/>
          </a:p>
        </p:txBody>
      </p:sp>
      <p:pic>
        <p:nvPicPr>
          <p:cNvPr id="68" name="Google Shape;68;p15"/>
          <p:cNvPicPr preferRelativeResize="0"/>
          <p:nvPr/>
        </p:nvPicPr>
        <p:blipFill>
          <a:blip r:embed="rId3">
            <a:alphaModFix/>
          </a:blip>
          <a:stretch>
            <a:fillRect/>
          </a:stretch>
        </p:blipFill>
        <p:spPr>
          <a:xfrm>
            <a:off x="387550" y="2259955"/>
            <a:ext cx="2838400" cy="510019"/>
          </a:xfrm>
          <a:prstGeom prst="rect">
            <a:avLst/>
          </a:prstGeom>
          <a:noFill/>
          <a:ln>
            <a:noFill/>
          </a:ln>
        </p:spPr>
      </p:pic>
      <p:pic>
        <p:nvPicPr>
          <p:cNvPr id="69" name="Google Shape;69;p15"/>
          <p:cNvPicPr preferRelativeResize="0"/>
          <p:nvPr/>
        </p:nvPicPr>
        <p:blipFill>
          <a:blip r:embed="rId4">
            <a:alphaModFix/>
          </a:blip>
          <a:stretch>
            <a:fillRect/>
          </a:stretch>
        </p:blipFill>
        <p:spPr>
          <a:xfrm>
            <a:off x="2886096" y="1191440"/>
            <a:ext cx="2280270" cy="723329"/>
          </a:xfrm>
          <a:prstGeom prst="rect">
            <a:avLst/>
          </a:prstGeom>
          <a:noFill/>
          <a:ln>
            <a:noFill/>
          </a:ln>
        </p:spPr>
      </p:pic>
      <p:pic>
        <p:nvPicPr>
          <p:cNvPr id="70" name="Google Shape;70;p15"/>
          <p:cNvPicPr preferRelativeResize="0"/>
          <p:nvPr/>
        </p:nvPicPr>
        <p:blipFill>
          <a:blip r:embed="rId5">
            <a:alphaModFix/>
          </a:blip>
          <a:stretch>
            <a:fillRect/>
          </a:stretch>
        </p:blipFill>
        <p:spPr>
          <a:xfrm>
            <a:off x="3766765" y="2316736"/>
            <a:ext cx="1961645" cy="510025"/>
          </a:xfrm>
          <a:prstGeom prst="rect">
            <a:avLst/>
          </a:prstGeom>
          <a:noFill/>
          <a:ln>
            <a:noFill/>
          </a:ln>
        </p:spPr>
      </p:pic>
      <p:pic>
        <p:nvPicPr>
          <p:cNvPr id="71" name="Google Shape;71;p15"/>
          <p:cNvPicPr preferRelativeResize="0"/>
          <p:nvPr/>
        </p:nvPicPr>
        <p:blipFill>
          <a:blip r:embed="rId6">
            <a:alphaModFix/>
          </a:blip>
          <a:stretch>
            <a:fillRect/>
          </a:stretch>
        </p:blipFill>
        <p:spPr>
          <a:xfrm>
            <a:off x="6121776" y="2089346"/>
            <a:ext cx="2420096" cy="964824"/>
          </a:xfrm>
          <a:prstGeom prst="rect">
            <a:avLst/>
          </a:prstGeom>
          <a:noFill/>
          <a:ln>
            <a:noFill/>
          </a:ln>
        </p:spPr>
      </p:pic>
      <p:pic>
        <p:nvPicPr>
          <p:cNvPr id="72" name="Google Shape;72;p15"/>
          <p:cNvPicPr preferRelativeResize="0"/>
          <p:nvPr/>
        </p:nvPicPr>
        <p:blipFill>
          <a:blip r:embed="rId7">
            <a:alphaModFix/>
          </a:blip>
          <a:stretch>
            <a:fillRect/>
          </a:stretch>
        </p:blipFill>
        <p:spPr>
          <a:xfrm>
            <a:off x="5467777" y="3178647"/>
            <a:ext cx="1562738" cy="1740214"/>
          </a:xfrm>
          <a:prstGeom prst="rect">
            <a:avLst/>
          </a:prstGeom>
          <a:noFill/>
          <a:ln>
            <a:noFill/>
          </a:ln>
        </p:spPr>
      </p:pic>
      <p:pic>
        <p:nvPicPr>
          <p:cNvPr id="73" name="Google Shape;73;p15"/>
          <p:cNvPicPr preferRelativeResize="0"/>
          <p:nvPr/>
        </p:nvPicPr>
        <p:blipFill>
          <a:blip r:embed="rId8">
            <a:alphaModFix/>
          </a:blip>
          <a:stretch>
            <a:fillRect/>
          </a:stretch>
        </p:blipFill>
        <p:spPr>
          <a:xfrm>
            <a:off x="5709585" y="1289656"/>
            <a:ext cx="2280260" cy="641492"/>
          </a:xfrm>
          <a:prstGeom prst="rect">
            <a:avLst/>
          </a:prstGeom>
          <a:noFill/>
          <a:ln>
            <a:noFill/>
          </a:ln>
        </p:spPr>
      </p:pic>
      <p:pic>
        <p:nvPicPr>
          <p:cNvPr id="74" name="Google Shape;74;p15" title="Screenshot 2025-11-07 at 5.14.58 AM.png"/>
          <p:cNvPicPr preferRelativeResize="0"/>
          <p:nvPr/>
        </p:nvPicPr>
        <p:blipFill>
          <a:blip r:embed="rId9">
            <a:alphaModFix/>
          </a:blip>
          <a:stretch>
            <a:fillRect/>
          </a:stretch>
        </p:blipFill>
        <p:spPr>
          <a:xfrm>
            <a:off x="311700" y="1107800"/>
            <a:ext cx="2189411" cy="964825"/>
          </a:xfrm>
          <a:prstGeom prst="rect">
            <a:avLst/>
          </a:prstGeom>
          <a:noFill/>
          <a:ln>
            <a:noFill/>
          </a:ln>
        </p:spPr>
      </p:pic>
      <p:pic>
        <p:nvPicPr>
          <p:cNvPr id="75" name="Google Shape;75;p15" title="SDM - Logo Pack_v1.2 copia.png"/>
          <p:cNvPicPr preferRelativeResize="0"/>
          <p:nvPr/>
        </p:nvPicPr>
        <p:blipFill>
          <a:blip r:embed="rId10">
            <a:alphaModFix/>
          </a:blip>
          <a:stretch>
            <a:fillRect/>
          </a:stretch>
        </p:blipFill>
        <p:spPr>
          <a:xfrm>
            <a:off x="3155925" y="3115162"/>
            <a:ext cx="2189399" cy="1667714"/>
          </a:xfrm>
          <a:prstGeom prst="rect">
            <a:avLst/>
          </a:prstGeom>
          <a:noFill/>
          <a:ln>
            <a:noFill/>
          </a:ln>
        </p:spPr>
      </p:pic>
      <p:pic>
        <p:nvPicPr>
          <p:cNvPr id="76" name="Google Shape;76;p15" title="Screenshot 2025-11-07 at 5.17.21 AM-Photoroom.png"/>
          <p:cNvPicPr preferRelativeResize="0"/>
          <p:nvPr/>
        </p:nvPicPr>
        <p:blipFill>
          <a:blip r:embed="rId11">
            <a:alphaModFix/>
          </a:blip>
          <a:stretch>
            <a:fillRect/>
          </a:stretch>
        </p:blipFill>
        <p:spPr>
          <a:xfrm>
            <a:off x="266250" y="3212325"/>
            <a:ext cx="2644764" cy="1448676"/>
          </a:xfrm>
          <a:prstGeom prst="rect">
            <a:avLst/>
          </a:prstGeom>
          <a:noFill/>
          <a:ln>
            <a:noFill/>
          </a:ln>
        </p:spPr>
      </p:pic>
      <p:pic>
        <p:nvPicPr>
          <p:cNvPr id="77" name="Google Shape;77;p15" title="Screenshot 2025-11-07 at 5.18.21 AM-Photoroom.png"/>
          <p:cNvPicPr preferRelativeResize="0"/>
          <p:nvPr/>
        </p:nvPicPr>
        <p:blipFill>
          <a:blip r:embed="rId12">
            <a:alphaModFix/>
          </a:blip>
          <a:stretch>
            <a:fillRect/>
          </a:stretch>
        </p:blipFill>
        <p:spPr>
          <a:xfrm>
            <a:off x="7152965" y="3112632"/>
            <a:ext cx="1686235" cy="1672745"/>
          </a:xfrm>
          <a:prstGeom prst="rect">
            <a:avLst/>
          </a:prstGeom>
          <a:noFill/>
          <a:ln>
            <a:noFill/>
          </a:ln>
        </p:spPr>
      </p:pic>
      <p:pic>
        <p:nvPicPr>
          <p:cNvPr id="78" name="Google Shape;78;p15" title="Screenshot 2025-11-07 at 5.19.07 AM-Photoroom.png"/>
          <p:cNvPicPr preferRelativeResize="0"/>
          <p:nvPr/>
        </p:nvPicPr>
        <p:blipFill>
          <a:blip r:embed="rId13">
            <a:alphaModFix/>
          </a:blip>
          <a:stretch>
            <a:fillRect/>
          </a:stretch>
        </p:blipFill>
        <p:spPr>
          <a:xfrm>
            <a:off x="7214712" y="4467075"/>
            <a:ext cx="1562750" cy="3930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type="title"/>
          </p:nvPr>
        </p:nvSpPr>
        <p:spPr>
          <a:xfrm>
            <a:off x="270150" y="168749"/>
            <a:ext cx="887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Public Companies</a:t>
            </a:r>
            <a:r>
              <a:rPr lang="en" sz="2800">
                <a:solidFill>
                  <a:srgbClr val="CCCCCC"/>
                </a:solidFill>
              </a:rPr>
              <a:t>  </a:t>
            </a:r>
            <a:r>
              <a:rPr lang="en" sz="2800">
                <a:solidFill>
                  <a:srgbClr val="B7B7B7"/>
                </a:solidFill>
              </a:rPr>
              <a:t>Top 15 Additions    </a:t>
            </a:r>
            <a:r>
              <a:rPr lang="en" sz="2800"/>
              <a:t>Private Companies  </a:t>
            </a:r>
            <a:r>
              <a:rPr lang="en" sz="2800">
                <a:solidFill>
                  <a:srgbClr val="B7B7B7"/>
                </a:solidFill>
              </a:rPr>
              <a:t>Top Additions                                  </a:t>
            </a:r>
            <a:endParaRPr sz="2800">
              <a:solidFill>
                <a:srgbClr val="B7B7B7"/>
              </a:solidFill>
            </a:endParaRPr>
          </a:p>
          <a:p>
            <a:pPr indent="0" lvl="0" marL="0" rtl="0" algn="l">
              <a:spcBef>
                <a:spcPts val="0"/>
              </a:spcBef>
              <a:spcAft>
                <a:spcPts val="0"/>
              </a:spcAft>
              <a:buNone/>
            </a:pPr>
            <a:r>
              <a:rPr lang="en" sz="2800">
                <a:solidFill>
                  <a:srgbClr val="B7B7B7"/>
                </a:solidFill>
              </a:rPr>
              <a:t>                                    </a:t>
            </a:r>
            <a:endParaRPr sz="2800">
              <a:solidFill>
                <a:srgbClr val="B7B7B7"/>
              </a:solidFill>
            </a:endParaRPr>
          </a:p>
        </p:txBody>
      </p:sp>
      <p:pic>
        <p:nvPicPr>
          <p:cNvPr id="266" name="Google Shape;266;p42"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graphicFrame>
        <p:nvGraphicFramePr>
          <p:cNvPr id="267" name="Google Shape;267;p42"/>
          <p:cNvGraphicFramePr/>
          <p:nvPr/>
        </p:nvGraphicFramePr>
        <p:xfrm>
          <a:off x="270150" y="923300"/>
          <a:ext cx="3000000" cy="3000000"/>
        </p:xfrm>
        <a:graphic>
          <a:graphicData uri="http://schemas.openxmlformats.org/drawingml/2006/table">
            <a:tbl>
              <a:tblPr>
                <a:noFill/>
                <a:tableStyleId>{E01FF8DB-C4BB-4E00-A0FD-76F5900C0787}</a:tableStyleId>
              </a:tblPr>
              <a:tblGrid>
                <a:gridCol w="540200"/>
                <a:gridCol w="1727375"/>
                <a:gridCol w="904250"/>
                <a:gridCol w="1057275"/>
              </a:tblGrid>
              <a:tr h="226675">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Company</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BTC Added</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Value</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r>
              <a:tr h="220000">
                <a:tc>
                  <a:txBody>
                    <a:bodyPr/>
                    <a:lstStyle/>
                    <a:p>
                      <a:pPr indent="0" lvl="0" marL="0" rtl="0" algn="l">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Metaplanet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5268</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$577.7M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Coinbase Global,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2772</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$304.0M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American Bitcoin Corp</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1422</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$155.9M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Strategy</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777</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$85.2M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MARA Holdings,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773</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$84.8M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Cango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686</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$75.2M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ZOOZ Power</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511</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$56.0M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CleanSpark,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308</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$33.8M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S-Science</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265.5</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$29.1M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Bitdeer Technologies Group</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182.7</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$20.0M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Prenetics</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134.6</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$14.8M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12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The Smarter Web Company </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135</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$14.8M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13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Hyperscale Data</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125.998</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$13.8M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0000">
                <a:tc>
                  <a:txBody>
                    <a:bodyPr/>
                    <a:lstStyle/>
                    <a:p>
                      <a:pPr indent="0" lvl="0" marL="0" rtl="0" algn="l">
                        <a:lnSpc>
                          <a:spcPct val="115000"/>
                        </a:lnSpc>
                        <a:spcBef>
                          <a:spcPts val="0"/>
                        </a:spcBef>
                        <a:spcAft>
                          <a:spcPts val="0"/>
                        </a:spcAft>
                        <a:buNone/>
                      </a:pPr>
                      <a:r>
                        <a:rPr lang="en" sz="1000"/>
                        <a:t>14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Bitplanet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128.7</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$14.1M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77775">
                <a:tc>
                  <a:txBody>
                    <a:bodyPr/>
                    <a:lstStyle/>
                    <a:p>
                      <a:pPr indent="0" lvl="0" marL="0" rtl="0" algn="l">
                        <a:lnSpc>
                          <a:spcPct val="115000"/>
                        </a:lnSpc>
                        <a:spcBef>
                          <a:spcPts val="0"/>
                        </a:spcBef>
                        <a:spcAft>
                          <a:spcPts val="0"/>
                        </a:spcAft>
                        <a:buNone/>
                      </a:pPr>
                      <a:r>
                        <a:rPr lang="en" sz="1000"/>
                        <a:t>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Jiuzi Holdings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100</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$11.0M</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268" name="Google Shape;268;p42"/>
          <p:cNvGraphicFramePr/>
          <p:nvPr/>
        </p:nvGraphicFramePr>
        <p:xfrm>
          <a:off x="4750075" y="923300"/>
          <a:ext cx="3000000" cy="3000000"/>
        </p:xfrm>
        <a:graphic>
          <a:graphicData uri="http://schemas.openxmlformats.org/drawingml/2006/table">
            <a:tbl>
              <a:tblPr>
                <a:noFill/>
                <a:tableStyleId>{E01FF8DB-C4BB-4E00-A0FD-76F5900C0787}</a:tableStyleId>
              </a:tblPr>
              <a:tblGrid>
                <a:gridCol w="438000"/>
                <a:gridCol w="1924250"/>
                <a:gridCol w="809550"/>
                <a:gridCol w="1057275"/>
              </a:tblGrid>
              <a:tr h="2243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Company</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BTC Added</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1000">
                          <a:solidFill>
                            <a:srgbClr val="FFFFFF"/>
                          </a:solidFill>
                        </a:rPr>
                        <a:t>Value</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r>
              <a:tr h="217700">
                <a:tc>
                  <a:txBody>
                    <a:bodyPr/>
                    <a:lstStyle/>
                    <a:p>
                      <a:pPr indent="0" lvl="0" marL="0" rtl="0" algn="l">
                        <a:lnSpc>
                          <a:spcPct val="115000"/>
                        </a:lnSpc>
                        <a:spcBef>
                          <a:spcPts val="0"/>
                        </a:spcBef>
                        <a:spcAft>
                          <a:spcPts val="0"/>
                        </a:spcAft>
                        <a:buNone/>
                      </a:pPr>
                      <a:r>
                        <a:rPr lang="en" sz="1000"/>
                        <a:t>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Stacking Sats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1.17</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$128.3K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Whitepaper</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1.112</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$121.9K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Maillot Jaune Consulting Ltd</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0.49</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$53.7K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West Main Self Storage</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0.348</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$38.2K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Cloud Ventures</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0.116</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$12.7K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Jackson Dentistry </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0.081</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$8.9K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KV Cégcsoport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0.074</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$8.1K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RCD Physical Therapy</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0.068</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$7.5K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Sobtree</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0.035</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$3.8K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10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Rocksoft</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0.017</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$1.9K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17700">
                <a:tc>
                  <a:txBody>
                    <a:bodyPr/>
                    <a:lstStyle/>
                    <a:p>
                      <a:pPr indent="0" lvl="0" marL="0" rtl="0" algn="l">
                        <a:lnSpc>
                          <a:spcPct val="115000"/>
                        </a:lnSpc>
                        <a:spcBef>
                          <a:spcPts val="0"/>
                        </a:spcBef>
                        <a:spcAft>
                          <a:spcPts val="0"/>
                        </a:spcAft>
                        <a:buNone/>
                      </a:pPr>
                      <a:r>
                        <a:rPr lang="en" sz="1000"/>
                        <a:t>11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OrangePill Capital</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0.01</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$1.1K</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24275">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tcPr>
                </a:tc>
              </a:tr>
              <a:tr h="224275">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4275">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4275">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269" name="Google Shape;269;p42"/>
          <p:cNvSpPr txBox="1"/>
          <p:nvPr/>
        </p:nvSpPr>
        <p:spPr>
          <a:xfrm>
            <a:off x="55103" y="4744543"/>
            <a:ext cx="6538200" cy="6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999999"/>
                </a:solidFill>
              </a:rPr>
              <a:t>Oct. 2025 additions only, based on Oct. 31 price of $109,659.30 per BTC</a:t>
            </a:r>
            <a:br>
              <a:rPr i="1" lang="en" sz="1200">
                <a:solidFill>
                  <a:srgbClr val="999999"/>
                </a:solidFill>
              </a:rPr>
            </a:br>
            <a:endParaRPr i="1" sz="1200">
              <a:solidFill>
                <a:srgbClr val="99999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311700" y="216425"/>
            <a:ext cx="85206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Top New Buyers and Additions to Our Listings</a:t>
            </a:r>
            <a:endParaRPr sz="2800"/>
          </a:p>
        </p:txBody>
      </p:sp>
      <p:pic>
        <p:nvPicPr>
          <p:cNvPr id="275" name="Google Shape;275;p43"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graphicFrame>
        <p:nvGraphicFramePr>
          <p:cNvPr id="276" name="Google Shape;276;p43"/>
          <p:cNvGraphicFramePr/>
          <p:nvPr/>
        </p:nvGraphicFramePr>
        <p:xfrm>
          <a:off x="326825" y="918100"/>
          <a:ext cx="3000000" cy="3000000"/>
        </p:xfrm>
        <a:graphic>
          <a:graphicData uri="http://schemas.openxmlformats.org/drawingml/2006/table">
            <a:tbl>
              <a:tblPr>
                <a:noFill/>
                <a:tableStyleId>{E01FF8DB-C4BB-4E00-A0FD-76F5900C0787}</a:tableStyleId>
              </a:tblPr>
              <a:tblGrid>
                <a:gridCol w="1401075"/>
                <a:gridCol w="955150"/>
                <a:gridCol w="746050"/>
              </a:tblGrid>
              <a:tr h="624575">
                <a:tc>
                  <a:txBody>
                    <a:bodyPr/>
                    <a:lstStyle/>
                    <a:p>
                      <a:pPr indent="0" lvl="0" marL="0" rtl="0" algn="l">
                        <a:lnSpc>
                          <a:spcPct val="115000"/>
                        </a:lnSpc>
                        <a:spcBef>
                          <a:spcPts val="0"/>
                        </a:spcBef>
                        <a:spcAft>
                          <a:spcPts val="0"/>
                        </a:spcAft>
                        <a:buNone/>
                      </a:pPr>
                      <a:r>
                        <a:rPr b="1" lang="en" sz="1000">
                          <a:solidFill>
                            <a:srgbClr val="FFFFFF"/>
                          </a:solidFill>
                        </a:rPr>
                        <a:t>Company</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b="1" lang="en" sz="1000">
                          <a:solidFill>
                            <a:srgbClr val="FFFFFF"/>
                          </a:solidFill>
                        </a:rPr>
                        <a:t>BTC Added</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999999"/>
                    </a:solidFill>
                  </a:tcPr>
                </a:tc>
                <a:tc>
                  <a:txBody>
                    <a:bodyPr/>
                    <a:lstStyle/>
                    <a:p>
                      <a:pPr indent="0" lvl="0" marL="0" rtl="0" algn="l">
                        <a:lnSpc>
                          <a:spcPct val="115000"/>
                        </a:lnSpc>
                        <a:spcBef>
                          <a:spcPts val="0"/>
                        </a:spcBef>
                        <a:spcAft>
                          <a:spcPts val="0"/>
                        </a:spcAft>
                        <a:buNone/>
                      </a:pPr>
                      <a:r>
                        <a:rPr b="1" lang="en" sz="1000">
                          <a:solidFill>
                            <a:srgbClr val="FFFFFF"/>
                          </a:solidFill>
                        </a:rPr>
                        <a:t>Type</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tcPr>
                </a:tc>
              </a:tr>
              <a:tr h="378225">
                <a:tc>
                  <a:txBody>
                    <a:bodyPr/>
                    <a:lstStyle/>
                    <a:p>
                      <a:pPr indent="0" lvl="0" marL="0" rtl="0" algn="l">
                        <a:lnSpc>
                          <a:spcPct val="115000"/>
                        </a:lnSpc>
                        <a:spcBef>
                          <a:spcPts val="0"/>
                        </a:spcBef>
                        <a:spcAft>
                          <a:spcPts val="0"/>
                        </a:spcAft>
                        <a:buNone/>
                      </a:pPr>
                      <a:r>
                        <a:rPr lang="en" sz="1000"/>
                        <a:t>Bitplanet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128.7</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Jiuzi Holdings Inc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100</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Gumi Inc</a:t>
                      </a:r>
                      <a:endParaRPr sz="1000">
                        <a:solidFill>
                          <a:schemeClr val="dk1"/>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80.352</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Lib Work</a:t>
                      </a:r>
                      <a:endParaRPr sz="1000">
                        <a:solidFill>
                          <a:schemeClr val="dk1"/>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29.643</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DevvStream</a:t>
                      </a:r>
                      <a:endParaRPr sz="1000">
                        <a:solidFill>
                          <a:schemeClr val="dk1"/>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22.22</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MBK</a:t>
                      </a:r>
                      <a:endParaRPr sz="1000">
                        <a:solidFill>
                          <a:schemeClr val="dk1"/>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17.6</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WebX International</a:t>
                      </a:r>
                      <a:endParaRPr sz="1000">
                        <a:solidFill>
                          <a:schemeClr val="dk1"/>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1</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Public</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78225">
                <a:tc>
                  <a:txBody>
                    <a:bodyPr/>
                    <a:lstStyle/>
                    <a:p>
                      <a:pPr indent="0" lvl="0" marL="0" rtl="0" algn="l">
                        <a:lnSpc>
                          <a:spcPct val="115000"/>
                        </a:lnSpc>
                        <a:spcBef>
                          <a:spcPts val="0"/>
                        </a:spcBef>
                        <a:spcAft>
                          <a:spcPts val="0"/>
                        </a:spcAft>
                        <a:buNone/>
                      </a:pPr>
                      <a:r>
                        <a:rPr lang="en" sz="1000"/>
                        <a:t>RCD Physical Therapy</a:t>
                      </a:r>
                      <a:endParaRPr sz="1000">
                        <a:solidFill>
                          <a:schemeClr val="dk1"/>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000"/>
                        <a:t>0.068</a:t>
                      </a:r>
                      <a:endParaRPr b="1" sz="10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Private</a:t>
                      </a:r>
                      <a:endParaRPr sz="1000"/>
                    </a:p>
                  </a:txBody>
                  <a:tcPr marT="19050" marB="19050" marR="28575" marL="2857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0E0E3"/>
                    </a:solidFill>
                  </a:tcPr>
                </a:tc>
              </a:tr>
            </a:tbl>
          </a:graphicData>
        </a:graphic>
      </p:graphicFrame>
      <p:sp>
        <p:nvSpPr>
          <p:cNvPr id="277" name="Google Shape;277;p43"/>
          <p:cNvSpPr txBox="1"/>
          <p:nvPr/>
        </p:nvSpPr>
        <p:spPr>
          <a:xfrm>
            <a:off x="3624675" y="783550"/>
            <a:ext cx="5302800" cy="3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50"/>
              <a:t>We recorded </a:t>
            </a:r>
            <a:r>
              <a:rPr b="1" lang="en" sz="1350"/>
              <a:t>just a few companies that</a:t>
            </a:r>
            <a:r>
              <a:rPr lang="en" sz="1350"/>
              <a:t> </a:t>
            </a:r>
            <a:r>
              <a:rPr b="1" lang="en" sz="1350"/>
              <a:t>bought Bitcoin for the first time in October </a:t>
            </a:r>
            <a:r>
              <a:rPr lang="en" sz="1350"/>
              <a:t>— or had their treasury additions come to public attention for the first time during the month.</a:t>
            </a:r>
            <a:endParaRPr sz="1350"/>
          </a:p>
          <a:p>
            <a:pPr indent="0" lvl="0" marL="0" rtl="0" algn="l">
              <a:spcBef>
                <a:spcPts val="0"/>
              </a:spcBef>
              <a:spcAft>
                <a:spcPts val="0"/>
              </a:spcAft>
              <a:buNone/>
            </a:pPr>
            <a:r>
              <a:t/>
            </a:r>
            <a:endParaRPr sz="1350"/>
          </a:p>
          <a:p>
            <a:pPr indent="0" lvl="0" marL="0" rtl="0" algn="l">
              <a:spcBef>
                <a:spcPts val="0"/>
              </a:spcBef>
              <a:spcAft>
                <a:spcPts val="0"/>
              </a:spcAft>
              <a:buNone/>
            </a:pPr>
            <a:r>
              <a:rPr lang="en" sz="1350"/>
              <a:t>“Korean Public Company </a:t>
            </a:r>
            <a:r>
              <a:rPr b="1" lang="en" sz="1350"/>
              <a:t>Bitplanet</a:t>
            </a:r>
            <a:r>
              <a:rPr lang="en" sz="1350"/>
              <a:t> Kicks Off Treasury Plan, Buys Bitcoin as Market Rebounds” – </a:t>
            </a:r>
            <a:r>
              <a:rPr lang="en" sz="1350" u="sng">
                <a:solidFill>
                  <a:schemeClr val="hlink"/>
                </a:solidFill>
                <a:hlinkClick r:id="rId4"/>
              </a:rPr>
              <a:t>Decrypt</a:t>
            </a:r>
            <a:endParaRPr sz="1350"/>
          </a:p>
          <a:p>
            <a:pPr indent="0" lvl="0" marL="0" rtl="0" algn="l">
              <a:spcBef>
                <a:spcPts val="0"/>
              </a:spcBef>
              <a:spcAft>
                <a:spcPts val="0"/>
              </a:spcAft>
              <a:buNone/>
            </a:pPr>
            <a:r>
              <a:t/>
            </a:r>
            <a:endParaRPr sz="1350"/>
          </a:p>
          <a:p>
            <a:pPr indent="0" lvl="0" marL="0" rtl="0" algn="l">
              <a:spcBef>
                <a:spcPts val="0"/>
              </a:spcBef>
              <a:spcAft>
                <a:spcPts val="0"/>
              </a:spcAft>
              <a:buNone/>
            </a:pPr>
            <a:r>
              <a:rPr lang="en" sz="1350"/>
              <a:t>“</a:t>
            </a:r>
            <a:r>
              <a:rPr b="1" lang="en" sz="1350"/>
              <a:t>Jiuzi Holdings</a:t>
            </a:r>
            <a:r>
              <a:rPr lang="en" sz="1350"/>
              <a:t> Launches $1 Billion Bitcoin Treasury with SOLV to Drive Institutional Yields and RWA Innovation” </a:t>
            </a:r>
            <a:r>
              <a:rPr lang="en" sz="1350">
                <a:solidFill>
                  <a:schemeClr val="dk1"/>
                </a:solidFill>
              </a:rPr>
              <a:t>– </a:t>
            </a:r>
            <a:r>
              <a:rPr lang="en" sz="1350" u="sng">
                <a:solidFill>
                  <a:schemeClr val="hlink"/>
                </a:solidFill>
                <a:hlinkClick r:id="rId5"/>
              </a:rPr>
              <a:t>Press release</a:t>
            </a:r>
            <a:endParaRPr sz="1350"/>
          </a:p>
          <a:p>
            <a:pPr indent="0" lvl="0" marL="0" rtl="0" algn="l">
              <a:spcBef>
                <a:spcPts val="0"/>
              </a:spcBef>
              <a:spcAft>
                <a:spcPts val="0"/>
              </a:spcAft>
              <a:buNone/>
            </a:pPr>
            <a:r>
              <a:t/>
            </a:r>
            <a:endParaRPr sz="1350"/>
          </a:p>
          <a:p>
            <a:pPr indent="0" lvl="0" marL="0" rtl="0" algn="l">
              <a:spcBef>
                <a:spcPts val="0"/>
              </a:spcBef>
              <a:spcAft>
                <a:spcPts val="0"/>
              </a:spcAft>
              <a:buNone/>
            </a:pPr>
            <a:r>
              <a:rPr lang="en" sz="1350"/>
              <a:t>“Japanese Real Estate Firm [</a:t>
            </a:r>
            <a:r>
              <a:rPr b="1" lang="en" sz="1350">
                <a:solidFill>
                  <a:schemeClr val="dk1"/>
                </a:solidFill>
              </a:rPr>
              <a:t>Lib Work] </a:t>
            </a:r>
            <a:r>
              <a:rPr lang="en" sz="1350"/>
              <a:t>Enters Bitcoin Market with $3.3 Million Acquisition” </a:t>
            </a:r>
            <a:r>
              <a:rPr lang="en" sz="1350">
                <a:solidFill>
                  <a:schemeClr val="dk1"/>
                </a:solidFill>
              </a:rPr>
              <a:t>– </a:t>
            </a:r>
            <a:r>
              <a:rPr lang="en" sz="1350" u="sng">
                <a:solidFill>
                  <a:schemeClr val="hlink"/>
                </a:solidFill>
                <a:hlinkClick r:id="rId6"/>
              </a:rPr>
              <a:t>BeInCrypto</a:t>
            </a:r>
            <a:endParaRPr sz="1350"/>
          </a:p>
          <a:p>
            <a:pPr indent="0" lvl="0" marL="0" rtl="0" algn="l">
              <a:spcBef>
                <a:spcPts val="0"/>
              </a:spcBef>
              <a:spcAft>
                <a:spcPts val="0"/>
              </a:spcAft>
              <a:buNone/>
            </a:pPr>
            <a:r>
              <a:t/>
            </a:r>
            <a:endParaRPr sz="1350"/>
          </a:p>
          <a:p>
            <a:pPr indent="0" lvl="0" marL="0" rtl="0" algn="l">
              <a:spcBef>
                <a:spcPts val="0"/>
              </a:spcBef>
              <a:spcAft>
                <a:spcPts val="0"/>
              </a:spcAft>
              <a:buNone/>
            </a:pPr>
            <a:r>
              <a:rPr lang="en" sz="1350"/>
              <a:t>“</a:t>
            </a:r>
            <a:r>
              <a:rPr b="1" lang="en" sz="1350"/>
              <a:t>DevvStream</a:t>
            </a:r>
            <a:r>
              <a:rPr lang="en" sz="1350"/>
              <a:t> Reports BTC and SOL Reserves as Crypto-Treasury Program Accelerates” </a:t>
            </a:r>
            <a:r>
              <a:rPr lang="en" sz="1350">
                <a:solidFill>
                  <a:schemeClr val="dk1"/>
                </a:solidFill>
              </a:rPr>
              <a:t>–</a:t>
            </a:r>
            <a:r>
              <a:rPr lang="en" sz="1350"/>
              <a:t> </a:t>
            </a:r>
            <a:r>
              <a:rPr lang="en" sz="1350" u="sng">
                <a:solidFill>
                  <a:schemeClr val="hlink"/>
                </a:solidFill>
                <a:hlinkClick r:id="rId7"/>
              </a:rPr>
              <a:t>Press release</a:t>
            </a:r>
            <a:endParaRPr sz="1350"/>
          </a:p>
          <a:p>
            <a:pPr indent="0" lvl="0" marL="0" rtl="0" algn="l">
              <a:spcBef>
                <a:spcPts val="0"/>
              </a:spcBef>
              <a:spcAft>
                <a:spcPts val="0"/>
              </a:spcAft>
              <a:buNone/>
            </a:pPr>
            <a:r>
              <a:t/>
            </a:r>
            <a:endParaRPr sz="1350"/>
          </a:p>
          <a:p>
            <a:pPr indent="0" lvl="0" marL="0" rtl="0" algn="l">
              <a:spcBef>
                <a:spcPts val="0"/>
              </a:spcBef>
              <a:spcAft>
                <a:spcPts val="0"/>
              </a:spcAft>
              <a:buNone/>
            </a:pPr>
            <a:r>
              <a:rPr lang="en" sz="1350"/>
              <a:t>“Japanese Loans Giant </a:t>
            </a:r>
            <a:r>
              <a:rPr b="1" lang="en" sz="1350"/>
              <a:t>MBK</a:t>
            </a:r>
            <a:r>
              <a:rPr lang="en" sz="1350"/>
              <a:t> Announces $2M Bitcoin Purchase, Crypto Exchange Deal” </a:t>
            </a:r>
            <a:r>
              <a:rPr lang="en" sz="1350">
                <a:solidFill>
                  <a:schemeClr val="dk1"/>
                </a:solidFill>
              </a:rPr>
              <a:t>– </a:t>
            </a:r>
            <a:r>
              <a:rPr lang="en" sz="1350" u="sng">
                <a:solidFill>
                  <a:schemeClr val="hlink"/>
                </a:solidFill>
                <a:hlinkClick r:id="rId8"/>
              </a:rPr>
              <a:t>Cryptonews</a:t>
            </a:r>
            <a:endParaRPr sz="135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4"/>
          <p:cNvSpPr txBox="1"/>
          <p:nvPr>
            <p:ph type="title"/>
          </p:nvPr>
        </p:nvSpPr>
        <p:spPr>
          <a:xfrm>
            <a:off x="490250" y="450150"/>
            <a:ext cx="73794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Periodic</a:t>
            </a:r>
            <a:r>
              <a:rPr lang="en"/>
              <a:t> Trends</a:t>
            </a:r>
            <a:endParaRPr sz="4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6" name="Shape 286"/>
        <p:cNvGrpSpPr/>
        <p:nvPr/>
      </p:nvGrpSpPr>
      <p:grpSpPr>
        <a:xfrm>
          <a:off x="0" y="0"/>
          <a:ext cx="0" cy="0"/>
          <a:chOff x="0" y="0"/>
          <a:chExt cx="0" cy="0"/>
        </a:xfrm>
      </p:grpSpPr>
      <p:sp>
        <p:nvSpPr>
          <p:cNvPr id="287" name="Google Shape;28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100"/>
              <a:t>Number of </a:t>
            </a:r>
            <a:r>
              <a:rPr lang="en" sz="5100"/>
              <a:t>Tracked Entities</a:t>
            </a:r>
            <a:endParaRPr sz="2800">
              <a:solidFill>
                <a:srgbClr val="B7B7B7"/>
              </a:solidFill>
            </a:endParaRPr>
          </a:p>
        </p:txBody>
      </p:sp>
      <p:sp>
        <p:nvSpPr>
          <p:cNvPr id="288" name="Google Shape;288;p4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How Many Companies Hold Bitcoin?</a:t>
            </a:r>
            <a:endParaRPr sz="229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Number of Entities Holding Bitcoin </a:t>
            </a:r>
            <a:endParaRPr sz="2800">
              <a:solidFill>
                <a:srgbClr val="999999"/>
              </a:solidFill>
            </a:endParaRPr>
          </a:p>
        </p:txBody>
      </p:sp>
      <p:pic>
        <p:nvPicPr>
          <p:cNvPr id="294" name="Google Shape;294;p4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295" name="Google Shape;295;p46"/>
          <p:cNvSpPr txBox="1"/>
          <p:nvPr>
            <p:ph idx="1" type="body"/>
          </p:nvPr>
        </p:nvSpPr>
        <p:spPr>
          <a:xfrm>
            <a:off x="311700" y="1152475"/>
            <a:ext cx="8520600" cy="3162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 sz="2100"/>
              <a:t>As of Oct. 31, we tracked</a:t>
            </a:r>
            <a:r>
              <a:rPr b="1" lang="en" sz="2100"/>
              <a:t> 353 entities holding Bitcoin</a:t>
            </a:r>
            <a:r>
              <a:rPr lang="en" sz="2100"/>
              <a:t>, including 276 public and private companies. Our listing count has more than doubled since January, representing rapid Bitcoin adoption by companies.</a:t>
            </a:r>
            <a:endParaRPr sz="2100"/>
          </a:p>
          <a:p>
            <a:pPr indent="0" lvl="0" marL="0" rtl="0" algn="l">
              <a:lnSpc>
                <a:spcPct val="105000"/>
              </a:lnSpc>
              <a:spcBef>
                <a:spcPts val="1200"/>
              </a:spcBef>
              <a:spcAft>
                <a:spcPts val="0"/>
              </a:spcAft>
              <a:buClr>
                <a:schemeClr val="dk1"/>
              </a:buClr>
              <a:buSzPts val="1100"/>
              <a:buFont typeface="Arial"/>
              <a:buNone/>
            </a:pPr>
            <a:r>
              <a:rPr lang="en" sz="2100"/>
              <a:t>We’ve added </a:t>
            </a:r>
            <a:r>
              <a:rPr b="1" lang="en" sz="2100"/>
              <a:t>eight entities since our previous report </a:t>
            </a:r>
            <a:r>
              <a:rPr lang="en" sz="2100"/>
              <a:t>(or nine entities over 30 days) — primarily public and private treasuries.</a:t>
            </a:r>
            <a:endParaRPr sz="2100"/>
          </a:p>
          <a:p>
            <a:pPr indent="0" lvl="0" marL="0" rtl="0" algn="l">
              <a:lnSpc>
                <a:spcPct val="105000"/>
              </a:lnSpc>
              <a:spcBef>
                <a:spcPts val="1200"/>
              </a:spcBef>
              <a:spcAft>
                <a:spcPts val="0"/>
              </a:spcAft>
              <a:buClr>
                <a:schemeClr val="dk1"/>
              </a:buClr>
              <a:buSzPts val="1100"/>
              <a:buFont typeface="Arial"/>
              <a:buNone/>
            </a:pPr>
            <a:r>
              <a:rPr lang="en" sz="2100"/>
              <a:t>Publicly traded Bitcoin treasury firms </a:t>
            </a:r>
            <a:r>
              <a:rPr b="1" lang="en" sz="2100"/>
              <a:t>continue to dominate our listings</a:t>
            </a:r>
            <a:r>
              <a:rPr lang="en" sz="2100"/>
              <a:t> in terms of company count. We believe public companies are the</a:t>
            </a:r>
            <a:r>
              <a:rPr b="1" lang="en" sz="2100"/>
              <a:t> </a:t>
            </a:r>
            <a:r>
              <a:rPr b="1" lang="en" sz="2100"/>
              <a:t>main entity type to watch</a:t>
            </a:r>
            <a:r>
              <a:rPr lang="en" sz="2100"/>
              <a:t> for new listings and purchases.</a:t>
            </a:r>
            <a:endParaRPr sz="2100"/>
          </a:p>
          <a:p>
            <a:pPr indent="0" lvl="0" marL="0" rtl="0" algn="l">
              <a:lnSpc>
                <a:spcPct val="105000"/>
              </a:lnSpc>
              <a:spcBef>
                <a:spcPts val="1200"/>
              </a:spcBef>
              <a:spcAft>
                <a:spcPts val="0"/>
              </a:spcAft>
              <a:buNone/>
            </a:pPr>
            <a:r>
              <a:t/>
            </a:r>
            <a:endParaRPr b="1" sz="2100"/>
          </a:p>
          <a:p>
            <a:pPr indent="0" lvl="0" marL="0" rtl="0" algn="l">
              <a:lnSpc>
                <a:spcPct val="105000"/>
              </a:lnSpc>
              <a:spcBef>
                <a:spcPts val="1200"/>
              </a:spcBef>
              <a:spcAft>
                <a:spcPts val="1200"/>
              </a:spcAft>
              <a:buNone/>
            </a:pPr>
            <a:r>
              <a:t/>
            </a:r>
            <a:endParaRPr b="1" sz="2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Entities Holding Bitcoin </a:t>
            </a:r>
            <a:r>
              <a:rPr lang="en">
                <a:solidFill>
                  <a:srgbClr val="999999"/>
                </a:solidFill>
              </a:rPr>
              <a:t>(Number of Holders)</a:t>
            </a:r>
            <a:endParaRPr>
              <a:solidFill>
                <a:srgbClr val="999999"/>
              </a:solidFill>
            </a:endParaRPr>
          </a:p>
          <a:p>
            <a:pPr indent="0" lvl="0" marL="0" rtl="0" algn="l">
              <a:spcBef>
                <a:spcPts val="0"/>
              </a:spcBef>
              <a:spcAft>
                <a:spcPts val="0"/>
              </a:spcAft>
              <a:buNone/>
            </a:pPr>
            <a:r>
              <a:t/>
            </a:r>
            <a:endParaRPr/>
          </a:p>
        </p:txBody>
      </p:sp>
      <p:pic>
        <p:nvPicPr>
          <p:cNvPr id="301" name="Google Shape;301;p47"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pic>
        <p:nvPicPr>
          <p:cNvPr id="302" name="Google Shape;302;p47"/>
          <p:cNvPicPr preferRelativeResize="0"/>
          <p:nvPr/>
        </p:nvPicPr>
        <p:blipFill rotWithShape="1">
          <a:blip r:embed="rId4">
            <a:alphaModFix/>
          </a:blip>
          <a:srcRect b="0" l="0" r="50000" t="0"/>
          <a:stretch/>
        </p:blipFill>
        <p:spPr>
          <a:xfrm>
            <a:off x="1857051" y="1229675"/>
            <a:ext cx="5429898" cy="3330050"/>
          </a:xfrm>
          <a:prstGeom prst="rect">
            <a:avLst/>
          </a:prstGeom>
          <a:noFill/>
          <a:ln>
            <a:noFill/>
          </a:ln>
        </p:spPr>
      </p:pic>
      <p:sp>
        <p:nvSpPr>
          <p:cNvPr id="303" name="Google Shape;303;p47"/>
          <p:cNvSpPr txBox="1"/>
          <p:nvPr/>
        </p:nvSpPr>
        <p:spPr>
          <a:xfrm>
            <a:off x="311700" y="4771675"/>
            <a:ext cx="36852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 Oct. 31</a:t>
            </a:r>
            <a:endParaRPr i="1" sz="1000">
              <a:solidFill>
                <a:srgbClr val="B7B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Entities Holding Bitcoin </a:t>
            </a:r>
            <a:r>
              <a:rPr lang="en" sz="2800">
                <a:solidFill>
                  <a:srgbClr val="999999"/>
                </a:solidFill>
              </a:rPr>
              <a:t>(Amount Held)</a:t>
            </a:r>
            <a:endParaRPr sz="2800">
              <a:solidFill>
                <a:srgbClr val="999999"/>
              </a:solidFill>
            </a:endParaRPr>
          </a:p>
        </p:txBody>
      </p:sp>
      <p:pic>
        <p:nvPicPr>
          <p:cNvPr id="309" name="Google Shape;309;p48"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pic>
        <p:nvPicPr>
          <p:cNvPr id="310" name="Google Shape;310;p48"/>
          <p:cNvPicPr preferRelativeResize="0"/>
          <p:nvPr/>
        </p:nvPicPr>
        <p:blipFill rotWithShape="1">
          <a:blip r:embed="rId4">
            <a:alphaModFix/>
          </a:blip>
          <a:srcRect b="0" l="50448" r="558" t="0"/>
          <a:stretch/>
        </p:blipFill>
        <p:spPr>
          <a:xfrm>
            <a:off x="1911676" y="1229675"/>
            <a:ext cx="5320648" cy="3330050"/>
          </a:xfrm>
          <a:prstGeom prst="rect">
            <a:avLst/>
          </a:prstGeom>
          <a:noFill/>
          <a:ln>
            <a:noFill/>
          </a:ln>
        </p:spPr>
      </p:pic>
      <p:sp>
        <p:nvSpPr>
          <p:cNvPr id="311" name="Google Shape;311;p48"/>
          <p:cNvSpPr txBox="1"/>
          <p:nvPr/>
        </p:nvSpPr>
        <p:spPr>
          <a:xfrm>
            <a:off x="311700" y="4771675"/>
            <a:ext cx="36852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 Oct. 31</a:t>
            </a:r>
            <a:endParaRPr i="1" sz="1000">
              <a:solidFill>
                <a:srgbClr val="B7B7B7"/>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Entities Holding Bitcoin</a:t>
            </a:r>
            <a:r>
              <a:rPr lang="en"/>
              <a:t> </a:t>
            </a:r>
            <a:r>
              <a:rPr lang="en">
                <a:solidFill>
                  <a:srgbClr val="999999"/>
                </a:solidFill>
              </a:rPr>
              <a:t>(By Country)</a:t>
            </a:r>
            <a:endParaRPr>
              <a:solidFill>
                <a:srgbClr val="999999"/>
              </a:solidFill>
            </a:endParaRPr>
          </a:p>
          <a:p>
            <a:pPr indent="0" lvl="0" marL="0" rtl="0" algn="l">
              <a:spcBef>
                <a:spcPts val="0"/>
              </a:spcBef>
              <a:spcAft>
                <a:spcPts val="0"/>
              </a:spcAft>
              <a:buClr>
                <a:schemeClr val="dk1"/>
              </a:buClr>
              <a:buSzPct val="39285"/>
              <a:buFont typeface="Arial"/>
              <a:buNone/>
            </a:pPr>
            <a:r>
              <a:rPr lang="en" sz="2800"/>
              <a:t> </a:t>
            </a:r>
            <a:endParaRPr sz="2800">
              <a:solidFill>
                <a:srgbClr val="999999"/>
              </a:solidFill>
            </a:endParaRPr>
          </a:p>
          <a:p>
            <a:pPr indent="0" lvl="0" marL="0" rtl="0" algn="l">
              <a:spcBef>
                <a:spcPts val="0"/>
              </a:spcBef>
              <a:spcAft>
                <a:spcPts val="0"/>
              </a:spcAft>
              <a:buNone/>
            </a:pPr>
            <a:r>
              <a:t/>
            </a:r>
            <a:endParaRPr sz="2800"/>
          </a:p>
        </p:txBody>
      </p:sp>
      <p:pic>
        <p:nvPicPr>
          <p:cNvPr id="317" name="Google Shape;317;p49"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318" name="Google Shape;318;p49"/>
          <p:cNvSpPr txBox="1"/>
          <p:nvPr/>
        </p:nvSpPr>
        <p:spPr>
          <a:xfrm>
            <a:off x="311700" y="4771675"/>
            <a:ext cx="36852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 Oct. 31</a:t>
            </a:r>
            <a:endParaRPr i="1" sz="1000">
              <a:solidFill>
                <a:srgbClr val="B7B7B7"/>
              </a:solidFill>
            </a:endParaRPr>
          </a:p>
        </p:txBody>
      </p:sp>
      <p:pic>
        <p:nvPicPr>
          <p:cNvPr id="319" name="Google Shape;319;p49"/>
          <p:cNvPicPr preferRelativeResize="0"/>
          <p:nvPr/>
        </p:nvPicPr>
        <p:blipFill>
          <a:blip r:embed="rId4">
            <a:alphaModFix/>
          </a:blip>
          <a:stretch>
            <a:fillRect/>
          </a:stretch>
        </p:blipFill>
        <p:spPr>
          <a:xfrm>
            <a:off x="1600200" y="1221500"/>
            <a:ext cx="6303001" cy="3208100"/>
          </a:xfrm>
          <a:prstGeom prst="rect">
            <a:avLst/>
          </a:prstGeom>
          <a:noFill/>
          <a:ln>
            <a:noFill/>
          </a:ln>
        </p:spPr>
      </p:pic>
      <p:pic>
        <p:nvPicPr>
          <p:cNvPr id="320" name="Google Shape;320;p49"/>
          <p:cNvPicPr preferRelativeResize="0"/>
          <p:nvPr/>
        </p:nvPicPr>
        <p:blipFill>
          <a:blip r:embed="rId5">
            <a:alphaModFix/>
          </a:blip>
          <a:stretch>
            <a:fillRect/>
          </a:stretch>
        </p:blipFill>
        <p:spPr>
          <a:xfrm>
            <a:off x="5153024" y="2880397"/>
            <a:ext cx="2196400" cy="873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Entities Holding Bitcoin </a:t>
            </a:r>
            <a:r>
              <a:rPr lang="en">
                <a:solidFill>
                  <a:srgbClr val="999999"/>
                </a:solidFill>
              </a:rPr>
              <a:t>(Historical Data)</a:t>
            </a:r>
            <a:endParaRPr>
              <a:solidFill>
                <a:srgbClr val="999999"/>
              </a:solidFill>
            </a:endParaRPr>
          </a:p>
          <a:p>
            <a:pPr indent="0" lvl="0" marL="0" rtl="0" algn="l">
              <a:spcBef>
                <a:spcPts val="0"/>
              </a:spcBef>
              <a:spcAft>
                <a:spcPts val="0"/>
              </a:spcAft>
              <a:buNone/>
            </a:pPr>
            <a:r>
              <a:t/>
            </a:r>
            <a:endParaRPr/>
          </a:p>
        </p:txBody>
      </p:sp>
      <p:sp>
        <p:nvSpPr>
          <p:cNvPr id="326" name="Google Shape;326;p50"/>
          <p:cNvSpPr txBox="1"/>
          <p:nvPr/>
        </p:nvSpPr>
        <p:spPr>
          <a:xfrm>
            <a:off x="311700" y="4771675"/>
            <a:ext cx="36852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a:t>
            </a:r>
            <a:endParaRPr i="1" sz="1000">
              <a:solidFill>
                <a:srgbClr val="B7B7B7"/>
              </a:solidFill>
            </a:endParaRPr>
          </a:p>
        </p:txBody>
      </p:sp>
      <p:pic>
        <p:nvPicPr>
          <p:cNvPr id="327" name="Google Shape;327;p50"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pic>
        <p:nvPicPr>
          <p:cNvPr id="328" name="Google Shape;328;p50"/>
          <p:cNvPicPr preferRelativeResize="0"/>
          <p:nvPr/>
        </p:nvPicPr>
        <p:blipFill>
          <a:blip r:embed="rId4">
            <a:alphaModFix/>
          </a:blip>
          <a:stretch>
            <a:fillRect/>
          </a:stretch>
        </p:blipFill>
        <p:spPr>
          <a:xfrm>
            <a:off x="792721" y="966358"/>
            <a:ext cx="7784402" cy="37211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2" name="Shape 332"/>
        <p:cNvGrpSpPr/>
        <p:nvPr/>
      </p:nvGrpSpPr>
      <p:grpSpPr>
        <a:xfrm>
          <a:off x="0" y="0"/>
          <a:ext cx="0" cy="0"/>
          <a:chOff x="0" y="0"/>
          <a:chExt cx="0" cy="0"/>
        </a:xfrm>
      </p:grpSpPr>
      <p:sp>
        <p:nvSpPr>
          <p:cNvPr id="333" name="Google Shape;333;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100"/>
              <a:t>Monthly and Quarterly Additions</a:t>
            </a:r>
            <a:endParaRPr sz="2800">
              <a:solidFill>
                <a:srgbClr val="B7B7B7"/>
              </a:solidFill>
            </a:endParaRPr>
          </a:p>
        </p:txBody>
      </p:sp>
      <p:sp>
        <p:nvSpPr>
          <p:cNvPr id="334" name="Google Shape;334;p5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How Much BTC Has Been Bought or Added Over Time?</a:t>
            </a:r>
            <a:endParaRPr sz="229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Introduction</a:t>
            </a:r>
            <a:endParaRPr sz="2800"/>
          </a:p>
        </p:txBody>
      </p:sp>
      <p:sp>
        <p:nvSpPr>
          <p:cNvPr id="84" name="Google Shape;84;p16"/>
          <p:cNvSpPr txBox="1"/>
          <p:nvPr>
            <p:ph idx="1" type="body"/>
          </p:nvPr>
        </p:nvSpPr>
        <p:spPr>
          <a:xfrm>
            <a:off x="307485" y="952500"/>
            <a:ext cx="8520600" cy="4191000"/>
          </a:xfrm>
          <a:prstGeom prst="rect">
            <a:avLst/>
          </a:prstGeom>
          <a:noFill/>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1500"/>
              <a:t>October brought</a:t>
            </a:r>
            <a:r>
              <a:rPr b="1" lang="en" sz="1500"/>
              <a:t> dramatic shifts and new signals in the corporate digital asset landscape</a:t>
            </a:r>
            <a:r>
              <a:rPr lang="en" sz="1500"/>
              <a:t>. What began as a month of high anticipation — with Bitcoin prices hitting all-time highs before global macro shocks unleashed volatility — ended with the sector not just weathering the storm, </a:t>
            </a:r>
            <a:r>
              <a:rPr b="1" lang="en" sz="1500"/>
              <a:t>but demonstrating remarkable resilience and adaptation.</a:t>
            </a:r>
            <a:endParaRPr b="1" sz="1500"/>
          </a:p>
          <a:p>
            <a:pPr indent="0" lvl="0" marL="0" rtl="0" algn="l">
              <a:lnSpc>
                <a:spcPct val="95000"/>
              </a:lnSpc>
              <a:spcBef>
                <a:spcPts val="1200"/>
              </a:spcBef>
              <a:spcAft>
                <a:spcPts val="0"/>
              </a:spcAft>
              <a:buSzPts val="935"/>
              <a:buNone/>
            </a:pPr>
            <a:r>
              <a:rPr lang="en" sz="1500"/>
              <a:t>Indeed, BitcoinTreasuries.net’s October Adoption Report reveals that, while momentum remains strong, the sector’s leading players are aggressively diversifying</a:t>
            </a:r>
            <a:r>
              <a:rPr lang="en" sz="1500"/>
              <a:t> — </a:t>
            </a:r>
            <a:r>
              <a:rPr lang="en" sz="1500"/>
              <a:t>ushering in a new era for digital assets and yield-driven corporate finance.</a:t>
            </a:r>
            <a:br>
              <a:rPr lang="en" sz="1500"/>
            </a:br>
            <a:br>
              <a:rPr lang="en" sz="1500"/>
            </a:br>
            <a:r>
              <a:rPr lang="en" sz="1500"/>
              <a:t>We aim to highlight the most significant shifts in Bitcoin holdings, emerging patterns in treasury strategy, and key stories that shaped institutional sentiment.</a:t>
            </a:r>
            <a:endParaRPr sz="1500"/>
          </a:p>
          <a:p>
            <a:pPr indent="0" lvl="0" marL="0" rtl="0" algn="l">
              <a:lnSpc>
                <a:spcPct val="95000"/>
              </a:lnSpc>
              <a:spcBef>
                <a:spcPts val="1200"/>
              </a:spcBef>
              <a:spcAft>
                <a:spcPts val="1200"/>
              </a:spcAft>
              <a:buClr>
                <a:schemeClr val="dk1"/>
              </a:buClr>
              <a:buSzPts val="935"/>
              <a:buFont typeface="Arial"/>
              <a:buNone/>
            </a:pPr>
            <a:r>
              <a:rPr b="1" lang="en" sz="1500"/>
              <a:t>Whether you're a journalist, investor, or policymaker, these trends reflect Bitcoin’s evolution from a speculative asset to a pillar of corporate finance.</a:t>
            </a:r>
            <a:endParaRPr b="1" sz="1500"/>
          </a:p>
        </p:txBody>
      </p:sp>
      <p:pic>
        <p:nvPicPr>
          <p:cNvPr id="85" name="Google Shape;85;p1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lang="en"/>
              <a:t>Public treasury companies added</a:t>
            </a:r>
            <a:r>
              <a:rPr b="1" lang="en"/>
              <a:t> over 14</a:t>
            </a:r>
            <a:r>
              <a:rPr b="1" lang="en"/>
              <a:t>,400 BTC</a:t>
            </a:r>
            <a:r>
              <a:rPr lang="en"/>
              <a:t> in October —</a:t>
            </a:r>
            <a:r>
              <a:rPr lang="en"/>
              <a:t> representing</a:t>
            </a:r>
            <a:r>
              <a:rPr lang="en"/>
              <a:t> the smallest one-month increase in Bitcoin holdings this year. </a:t>
            </a:r>
            <a:endParaRPr b="1"/>
          </a:p>
          <a:p>
            <a:pPr indent="0" lvl="0" marL="0" rtl="0" algn="l">
              <a:lnSpc>
                <a:spcPct val="105000"/>
              </a:lnSpc>
              <a:spcBef>
                <a:spcPts val="1200"/>
              </a:spcBef>
              <a:spcAft>
                <a:spcPts val="0"/>
              </a:spcAft>
              <a:buNone/>
            </a:pPr>
            <a:r>
              <a:rPr lang="en"/>
              <a:t>This also marks an </a:t>
            </a:r>
            <a:r>
              <a:rPr b="1" lang="en"/>
              <a:t>immediate decline in additions compared to September</a:t>
            </a:r>
            <a:r>
              <a:rPr lang="en"/>
              <a:t>, when we saw public companies add over 38,035 BTC</a:t>
            </a:r>
            <a:r>
              <a:rPr lang="en"/>
              <a:t>.</a:t>
            </a:r>
            <a:endParaRPr/>
          </a:p>
          <a:p>
            <a:pPr indent="0" lvl="0" marL="0" rtl="0" algn="l">
              <a:lnSpc>
                <a:spcPct val="105000"/>
              </a:lnSpc>
              <a:spcBef>
                <a:spcPts val="1200"/>
              </a:spcBef>
              <a:spcAft>
                <a:spcPts val="0"/>
              </a:spcAft>
              <a:buNone/>
            </a:pPr>
            <a:r>
              <a:rPr lang="en"/>
              <a:t>However, steady accumulation has paid off. </a:t>
            </a:r>
            <a:r>
              <a:rPr lang="en"/>
              <a:t>As Bitcoin prices hit $115,907 on </a:t>
            </a:r>
            <a:r>
              <a:rPr lang="en"/>
              <a:t>Oct. 28, public treasuries held</a:t>
            </a:r>
            <a:r>
              <a:rPr lang="en"/>
              <a:t> 1.05 million BTC</a:t>
            </a:r>
            <a:r>
              <a:rPr lang="en"/>
              <a:t> </a:t>
            </a:r>
            <a:r>
              <a:rPr lang="en"/>
              <a:t>worth </a:t>
            </a:r>
            <a:r>
              <a:rPr lang="en"/>
              <a:t>$122 billion. That’s </a:t>
            </a:r>
            <a:r>
              <a:rPr b="1" lang="en"/>
              <a:t>1.85x growth in USD value</a:t>
            </a:r>
            <a:r>
              <a:rPr lang="en"/>
              <a:t> since the end of January against a 1.7x increase in Bitcoin holdings.</a:t>
            </a:r>
            <a:endParaRPr/>
          </a:p>
          <a:p>
            <a:pPr indent="0" lvl="0" marL="0" rtl="0" algn="l">
              <a:lnSpc>
                <a:spcPct val="105000"/>
              </a:lnSpc>
              <a:spcBef>
                <a:spcPts val="1200"/>
              </a:spcBef>
              <a:spcAft>
                <a:spcPts val="1200"/>
              </a:spcAft>
              <a:buNone/>
            </a:pPr>
            <a:r>
              <a:rPr lang="en"/>
              <a:t>Furthermore, </a:t>
            </a:r>
            <a:r>
              <a:rPr lang="en"/>
              <a:t>there were few sales to</a:t>
            </a:r>
            <a:r>
              <a:rPr lang="en"/>
              <a:t> offset October purchases. We saw companies </a:t>
            </a:r>
            <a:r>
              <a:rPr b="1" lang="en"/>
              <a:t>sell just 39 BTC in October</a:t>
            </a:r>
            <a:r>
              <a:rPr lang="en"/>
              <a:t>, with most holding their Bitcoin tightly.</a:t>
            </a:r>
            <a:endParaRPr/>
          </a:p>
        </p:txBody>
      </p:sp>
      <p:sp>
        <p:nvSpPr>
          <p:cNvPr id="340" name="Google Shape;340;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Bitcoin Added By Public Companies</a:t>
            </a:r>
            <a:endParaRPr sz="2800"/>
          </a:p>
        </p:txBody>
      </p:sp>
      <p:pic>
        <p:nvPicPr>
          <p:cNvPr id="341" name="Google Shape;341;p52"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Total BTC Holdings vs. Dollar Value Growth </a:t>
            </a:r>
            <a:endParaRPr sz="2800">
              <a:solidFill>
                <a:srgbClr val="999999"/>
              </a:solidFill>
            </a:endParaRPr>
          </a:p>
          <a:p>
            <a:pPr indent="0" lvl="0" marL="0" rtl="0" algn="l">
              <a:spcBef>
                <a:spcPts val="0"/>
              </a:spcBef>
              <a:spcAft>
                <a:spcPts val="0"/>
              </a:spcAft>
              <a:buNone/>
            </a:pPr>
            <a:r>
              <a:t/>
            </a:r>
            <a:endParaRPr sz="2800"/>
          </a:p>
        </p:txBody>
      </p:sp>
      <p:sp>
        <p:nvSpPr>
          <p:cNvPr id="347" name="Google Shape;347;p53"/>
          <p:cNvSpPr txBox="1"/>
          <p:nvPr/>
        </p:nvSpPr>
        <p:spPr>
          <a:xfrm>
            <a:off x="1259075" y="1579725"/>
            <a:ext cx="6790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chemeClr val="dk2"/>
              </a:solidFill>
              <a:highlight>
                <a:srgbClr val="FFFF00"/>
              </a:highlight>
            </a:endParaRPr>
          </a:p>
        </p:txBody>
      </p:sp>
      <p:pic>
        <p:nvPicPr>
          <p:cNvPr id="348" name="Google Shape;348;p53"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349" name="Google Shape;349;p53"/>
          <p:cNvSpPr txBox="1"/>
          <p:nvPr/>
        </p:nvSpPr>
        <p:spPr>
          <a:xfrm>
            <a:off x="311700" y="4771675"/>
            <a:ext cx="5824500" cy="3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 –</a:t>
            </a:r>
            <a:r>
              <a:rPr i="1" lang="en" sz="1000">
                <a:solidFill>
                  <a:srgbClr val="B7B7B7"/>
                </a:solidFill>
              </a:rPr>
              <a:t> historical d</a:t>
            </a:r>
            <a:r>
              <a:rPr i="1" lang="en" sz="1000">
                <a:solidFill>
                  <a:srgbClr val="B7B7B7"/>
                </a:solidFill>
              </a:rPr>
              <a:t>ates and dollar values chosen at our discretion</a:t>
            </a:r>
            <a:endParaRPr i="1" sz="1000">
              <a:solidFill>
                <a:srgbClr val="B7B7B7"/>
              </a:solidFill>
            </a:endParaRPr>
          </a:p>
        </p:txBody>
      </p:sp>
      <p:pic>
        <p:nvPicPr>
          <p:cNvPr id="350" name="Google Shape;350;p53"/>
          <p:cNvPicPr preferRelativeResize="0"/>
          <p:nvPr/>
        </p:nvPicPr>
        <p:blipFill>
          <a:blip r:embed="rId4">
            <a:alphaModFix/>
          </a:blip>
          <a:stretch>
            <a:fillRect/>
          </a:stretch>
        </p:blipFill>
        <p:spPr>
          <a:xfrm>
            <a:off x="311699" y="1017725"/>
            <a:ext cx="8520602" cy="37568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4"/>
          <p:cNvSpPr txBox="1"/>
          <p:nvPr/>
        </p:nvSpPr>
        <p:spPr>
          <a:xfrm>
            <a:off x="311700" y="4771675"/>
            <a:ext cx="36852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a:t>
            </a:r>
            <a:endParaRPr i="1" sz="1000">
              <a:solidFill>
                <a:srgbClr val="B7B7B7"/>
              </a:solidFill>
            </a:endParaRPr>
          </a:p>
        </p:txBody>
      </p:sp>
      <p:sp>
        <p:nvSpPr>
          <p:cNvPr id="356" name="Google Shape;356;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sz="2800"/>
              <a:t>Bitcoin Added By Public Companies (Monthly)</a:t>
            </a:r>
            <a:endParaRPr sz="2800">
              <a:solidFill>
                <a:srgbClr val="999999"/>
              </a:solidFill>
            </a:endParaRPr>
          </a:p>
          <a:p>
            <a:pPr indent="0" lvl="0" marL="0" rtl="0" algn="l">
              <a:spcBef>
                <a:spcPts val="0"/>
              </a:spcBef>
              <a:spcAft>
                <a:spcPts val="0"/>
              </a:spcAft>
              <a:buNone/>
            </a:pPr>
            <a:r>
              <a:t/>
            </a:r>
            <a:endParaRPr sz="2800"/>
          </a:p>
        </p:txBody>
      </p:sp>
      <p:pic>
        <p:nvPicPr>
          <p:cNvPr id="357" name="Google Shape;357;p54"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pic>
        <p:nvPicPr>
          <p:cNvPr id="358" name="Google Shape;358;p54"/>
          <p:cNvPicPr preferRelativeResize="0"/>
          <p:nvPr/>
        </p:nvPicPr>
        <p:blipFill>
          <a:blip r:embed="rId4">
            <a:alphaModFix/>
          </a:blip>
          <a:stretch>
            <a:fillRect/>
          </a:stretch>
        </p:blipFill>
        <p:spPr>
          <a:xfrm>
            <a:off x="457200" y="1170125"/>
            <a:ext cx="8338237" cy="341183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5"/>
          <p:cNvPicPr preferRelativeResize="0"/>
          <p:nvPr/>
        </p:nvPicPr>
        <p:blipFill>
          <a:blip r:embed="rId3">
            <a:alphaModFix/>
          </a:blip>
          <a:stretch>
            <a:fillRect/>
          </a:stretch>
        </p:blipFill>
        <p:spPr>
          <a:xfrm>
            <a:off x="490492" y="1017724"/>
            <a:ext cx="8299474" cy="3566176"/>
          </a:xfrm>
          <a:prstGeom prst="rect">
            <a:avLst/>
          </a:prstGeom>
          <a:noFill/>
          <a:ln>
            <a:noFill/>
          </a:ln>
        </p:spPr>
      </p:pic>
      <p:sp>
        <p:nvSpPr>
          <p:cNvPr id="364" name="Google Shape;364;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Bitcoin Added By Public Companies (Quarterly)</a:t>
            </a:r>
            <a:endParaRPr>
              <a:solidFill>
                <a:srgbClr val="999999"/>
              </a:solidFill>
            </a:endParaRPr>
          </a:p>
          <a:p>
            <a:pPr indent="0" lvl="0" marL="0" rtl="0" algn="l">
              <a:spcBef>
                <a:spcPts val="0"/>
              </a:spcBef>
              <a:spcAft>
                <a:spcPts val="0"/>
              </a:spcAft>
              <a:buNone/>
            </a:pPr>
            <a:r>
              <a:t/>
            </a:r>
            <a:endParaRPr/>
          </a:p>
        </p:txBody>
      </p:sp>
      <p:sp>
        <p:nvSpPr>
          <p:cNvPr id="365" name="Google Shape;365;p55"/>
          <p:cNvSpPr txBox="1"/>
          <p:nvPr/>
        </p:nvSpPr>
        <p:spPr>
          <a:xfrm>
            <a:off x="311700" y="4771675"/>
            <a:ext cx="53250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  – Negative quarterly changes not shown</a:t>
            </a:r>
            <a:endParaRPr i="1" sz="1000">
              <a:solidFill>
                <a:srgbClr val="B7B7B7"/>
              </a:solidFill>
            </a:endParaRPr>
          </a:p>
        </p:txBody>
      </p:sp>
      <p:pic>
        <p:nvPicPr>
          <p:cNvPr id="366" name="Google Shape;366;p55"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Bitcoin Added Daily By Public Companies (7 Day Average)</a:t>
            </a:r>
            <a:endParaRPr/>
          </a:p>
        </p:txBody>
      </p:sp>
      <p:sp>
        <p:nvSpPr>
          <p:cNvPr id="372" name="Google Shape;372;p56"/>
          <p:cNvSpPr txBox="1"/>
          <p:nvPr/>
        </p:nvSpPr>
        <p:spPr>
          <a:xfrm>
            <a:off x="311700" y="4771675"/>
            <a:ext cx="36852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Chart and data: BitcoinTreasuries.net</a:t>
            </a:r>
            <a:endParaRPr i="1" sz="1000">
              <a:solidFill>
                <a:srgbClr val="B7B7B7"/>
              </a:solidFill>
            </a:endParaRPr>
          </a:p>
        </p:txBody>
      </p:sp>
      <p:pic>
        <p:nvPicPr>
          <p:cNvPr id="373" name="Google Shape;373;p5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pic>
        <p:nvPicPr>
          <p:cNvPr id="374" name="Google Shape;374;p56" title="004f.1103_full(1).png"/>
          <p:cNvPicPr preferRelativeResize="0"/>
          <p:nvPr/>
        </p:nvPicPr>
        <p:blipFill rotWithShape="1">
          <a:blip r:embed="rId4">
            <a:alphaModFix/>
          </a:blip>
          <a:srcRect b="0" l="0" r="2676" t="11142"/>
          <a:stretch/>
        </p:blipFill>
        <p:spPr>
          <a:xfrm>
            <a:off x="394226" y="1161975"/>
            <a:ext cx="8355548" cy="34567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7"/>
          <p:cNvSpPr txBox="1"/>
          <p:nvPr>
            <p:ph idx="1" type="body"/>
          </p:nvPr>
        </p:nvSpPr>
        <p:spPr>
          <a:xfrm>
            <a:off x="31926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Michael Saylor’s </a:t>
            </a:r>
            <a:r>
              <a:rPr b="1" lang="en"/>
              <a:t>Strategy</a:t>
            </a:r>
            <a:r>
              <a:rPr lang="en"/>
              <a:t> remains the single most dominant Bitcoin treasury by a wide margin, </a:t>
            </a:r>
            <a:r>
              <a:rPr b="1" lang="en"/>
              <a:t>holding</a:t>
            </a:r>
            <a:r>
              <a:rPr b="1" lang="en"/>
              <a:t> over 641,000 BTC as of early November.</a:t>
            </a:r>
            <a:endParaRPr b="1"/>
          </a:p>
          <a:p>
            <a:pPr indent="0" lvl="0" marL="0" rtl="0" algn="l">
              <a:spcBef>
                <a:spcPts val="1200"/>
              </a:spcBef>
              <a:spcAft>
                <a:spcPts val="0"/>
              </a:spcAft>
              <a:buNone/>
            </a:pPr>
            <a:r>
              <a:rPr lang="en"/>
              <a:t>However, long-term trends indicate that other treasury companies are collectively challenging its dominance. </a:t>
            </a:r>
            <a:r>
              <a:rPr b="1" lang="en"/>
              <a:t>Strategy now accounts for just 60% of all treasury holdings</a:t>
            </a:r>
            <a:r>
              <a:rPr lang="en"/>
              <a:t>, versus 75% in January 2025</a:t>
            </a:r>
            <a:r>
              <a:rPr lang="en"/>
              <a:t> and 69% in January 2024.</a:t>
            </a:r>
            <a:endParaRPr/>
          </a:p>
          <a:p>
            <a:pPr indent="0" lvl="0" marL="0" rtl="0" algn="l">
              <a:spcBef>
                <a:spcPts val="1200"/>
              </a:spcBef>
              <a:spcAft>
                <a:spcPts val="1200"/>
              </a:spcAft>
              <a:buNone/>
            </a:pPr>
            <a:r>
              <a:rPr lang="en"/>
              <a:t>Furthermore, whether Strategy leads monthly Bitcoin purchases is highly variable, with it executing </a:t>
            </a:r>
            <a:r>
              <a:rPr b="1" lang="en"/>
              <a:t>an</a:t>
            </a:r>
            <a:r>
              <a:rPr lang="en"/>
              <a:t> </a:t>
            </a:r>
            <a:r>
              <a:rPr b="1" lang="en"/>
              <a:t>aggressive buying strategy over the last quarter of 2024</a:t>
            </a:r>
            <a:r>
              <a:rPr lang="en"/>
              <a:t> compared to smaller purchases spread out over most of 2025.</a:t>
            </a:r>
            <a:endParaRPr/>
          </a:p>
        </p:txBody>
      </p:sp>
      <p:sp>
        <p:nvSpPr>
          <p:cNvPr id="380" name="Google Shape;380;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Strategy Dominance</a:t>
            </a:r>
            <a:endParaRPr/>
          </a:p>
        </p:txBody>
      </p:sp>
      <p:pic>
        <p:nvPicPr>
          <p:cNvPr id="381" name="Google Shape;381;p57"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Strategy Dominance – Holdings at End of Month</a:t>
            </a:r>
            <a:endParaRPr/>
          </a:p>
        </p:txBody>
      </p:sp>
      <p:pic>
        <p:nvPicPr>
          <p:cNvPr id="387" name="Google Shape;387;p58" title="001f.1106_full.png"/>
          <p:cNvPicPr preferRelativeResize="0"/>
          <p:nvPr/>
        </p:nvPicPr>
        <p:blipFill>
          <a:blip r:embed="rId3">
            <a:alphaModFix/>
          </a:blip>
          <a:stretch>
            <a:fillRect/>
          </a:stretch>
        </p:blipFill>
        <p:spPr>
          <a:xfrm>
            <a:off x="498850" y="1017726"/>
            <a:ext cx="8384476" cy="3770551"/>
          </a:xfrm>
          <a:prstGeom prst="rect">
            <a:avLst/>
          </a:prstGeom>
          <a:noFill/>
          <a:ln>
            <a:noFill/>
          </a:ln>
        </p:spPr>
      </p:pic>
      <p:pic>
        <p:nvPicPr>
          <p:cNvPr id="388" name="Google Shape;388;p58"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
        <p:nvSpPr>
          <p:cNvPr id="389" name="Google Shape;389;p58"/>
          <p:cNvSpPr txBox="1"/>
          <p:nvPr/>
        </p:nvSpPr>
        <p:spPr>
          <a:xfrm>
            <a:off x="277675" y="4758075"/>
            <a:ext cx="6336600" cy="2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CCCCCC"/>
                </a:solidFill>
              </a:rPr>
              <a:t>Chart. BitcoinTreasuries.net.  Public treasury data: BitcoinTreasuries.net.  Strategy data: Strategy.com.</a:t>
            </a:r>
            <a:endParaRPr i="1" sz="1000">
              <a:solidFill>
                <a:srgbClr val="CCCCCC"/>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Strategy </a:t>
            </a:r>
            <a:r>
              <a:rPr lang="en"/>
              <a:t>Dominance</a:t>
            </a:r>
            <a:r>
              <a:rPr lang="en"/>
              <a:t> – Monthly Purchases</a:t>
            </a:r>
            <a:endParaRPr/>
          </a:p>
        </p:txBody>
      </p:sp>
      <p:pic>
        <p:nvPicPr>
          <p:cNvPr id="395" name="Google Shape;395;p59" title="001f.1106_full(2).png"/>
          <p:cNvPicPr preferRelativeResize="0"/>
          <p:nvPr/>
        </p:nvPicPr>
        <p:blipFill>
          <a:blip r:embed="rId3">
            <a:alphaModFix/>
          </a:blip>
          <a:stretch>
            <a:fillRect/>
          </a:stretch>
        </p:blipFill>
        <p:spPr>
          <a:xfrm>
            <a:off x="804100" y="1127150"/>
            <a:ext cx="7831332" cy="3449151"/>
          </a:xfrm>
          <a:prstGeom prst="rect">
            <a:avLst/>
          </a:prstGeom>
          <a:noFill/>
          <a:ln>
            <a:noFill/>
          </a:ln>
        </p:spPr>
      </p:pic>
      <p:pic>
        <p:nvPicPr>
          <p:cNvPr id="396" name="Google Shape;396;p59"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
        <p:nvSpPr>
          <p:cNvPr id="397" name="Google Shape;397;p59"/>
          <p:cNvSpPr txBox="1"/>
          <p:nvPr/>
        </p:nvSpPr>
        <p:spPr>
          <a:xfrm>
            <a:off x="277675" y="4758075"/>
            <a:ext cx="6336600" cy="2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CCCCCC"/>
                </a:solidFill>
              </a:rPr>
              <a:t>Chart. BitcoinTreasuries.net.  Public treasury data: BitcoinTreasuries.net.  Strategy data: Strategy.com.</a:t>
            </a:r>
            <a:endParaRPr i="1" sz="1000">
              <a:solidFill>
                <a:srgbClr val="CCCCCC"/>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0"/>
          <p:cNvSpPr txBox="1"/>
          <p:nvPr>
            <p:ph type="title"/>
          </p:nvPr>
        </p:nvSpPr>
        <p:spPr>
          <a:xfrm>
            <a:off x="490250" y="450150"/>
            <a:ext cx="7213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Digital Credit</a:t>
            </a:r>
            <a:endParaRPr/>
          </a:p>
          <a:p>
            <a:pPr indent="0" lvl="0" marL="0" rtl="0" algn="l">
              <a:spcBef>
                <a:spcPts val="0"/>
              </a:spcBef>
              <a:spcAft>
                <a:spcPts val="0"/>
              </a:spcAft>
              <a:buNone/>
            </a:pPr>
            <a:r>
              <a:rPr lang="en" sz="3600">
                <a:solidFill>
                  <a:srgbClr val="CCCCCC"/>
                </a:solidFill>
              </a:rPr>
              <a:t>High-Yield Dividend Instruments</a:t>
            </a:r>
            <a:r>
              <a:rPr lang="en"/>
              <a:t> </a:t>
            </a:r>
            <a:endParaRPr sz="2900">
              <a:solidFill>
                <a:srgbClr val="B7B7B7"/>
              </a:solidFill>
            </a:endParaRPr>
          </a:p>
        </p:txBody>
      </p:sp>
      <p:sp>
        <p:nvSpPr>
          <p:cNvPr id="403" name="Google Shape;403;p60"/>
          <p:cNvSpPr txBox="1"/>
          <p:nvPr/>
        </p:nvSpPr>
        <p:spPr>
          <a:xfrm>
            <a:off x="9412200" y="2416975"/>
            <a:ext cx="436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770"/>
              <a:buFont typeface="Arial"/>
              <a:buNone/>
            </a:pPr>
            <a:r>
              <a:rPr lang="en" sz="1700"/>
              <a:t>A new funding strategy is on the rise: preferred shares or “digital credit.” </a:t>
            </a:r>
            <a:endParaRPr sz="1700"/>
          </a:p>
          <a:p>
            <a:pPr indent="0" lvl="0" marL="0" rtl="0" algn="l">
              <a:spcBef>
                <a:spcPts val="1200"/>
              </a:spcBef>
              <a:spcAft>
                <a:spcPts val="0"/>
              </a:spcAft>
              <a:buClr>
                <a:schemeClr val="dk1"/>
              </a:buClr>
              <a:buSzPts val="770"/>
              <a:buFont typeface="Arial"/>
              <a:buNone/>
            </a:pPr>
            <a:r>
              <a:rPr lang="en" sz="1700"/>
              <a:t>Bitcoin treasury companies can issue these financial instruments to </a:t>
            </a:r>
            <a:r>
              <a:rPr b="1" lang="en" sz="1700"/>
              <a:t>raise capital </a:t>
            </a:r>
            <a:r>
              <a:rPr lang="en" sz="1700"/>
              <a:t>while offering investors </a:t>
            </a:r>
            <a:r>
              <a:rPr b="1" lang="en" sz="1700"/>
              <a:t>high-yield dividends </a:t>
            </a:r>
            <a:r>
              <a:rPr b="1" lang="en" sz="1700"/>
              <a:t>in the range</a:t>
            </a:r>
            <a:r>
              <a:rPr b="1" lang="en" sz="1700"/>
              <a:t> of 8-12% annually.</a:t>
            </a:r>
            <a:endParaRPr b="1" sz="1700"/>
          </a:p>
          <a:p>
            <a:pPr indent="0" lvl="0" marL="0" rtl="0" algn="l">
              <a:spcBef>
                <a:spcPts val="1200"/>
              </a:spcBef>
              <a:spcAft>
                <a:spcPts val="0"/>
              </a:spcAft>
              <a:buClr>
                <a:schemeClr val="dk1"/>
              </a:buClr>
              <a:buSzPts val="770"/>
              <a:buFont typeface="Arial"/>
              <a:buNone/>
            </a:pPr>
            <a:r>
              <a:rPr b="1" lang="en" sz="1700"/>
              <a:t>Strategy </a:t>
            </a:r>
            <a:r>
              <a:rPr lang="en" sz="1700"/>
              <a:t>pioneered this approach with four instruments (STRC, STRD, STRK, and STRF), while </a:t>
            </a:r>
            <a:r>
              <a:rPr b="1" lang="en" sz="1700"/>
              <a:t>Metaplanet and Strive are preparing to follow suit.</a:t>
            </a:r>
            <a:endParaRPr b="1" sz="1700"/>
          </a:p>
          <a:p>
            <a:pPr indent="0" lvl="0" marL="0" rtl="0" algn="l">
              <a:spcBef>
                <a:spcPts val="1200"/>
              </a:spcBef>
              <a:spcAft>
                <a:spcPts val="0"/>
              </a:spcAft>
              <a:buClr>
                <a:schemeClr val="dk1"/>
              </a:buClr>
              <a:buSzPts val="1100"/>
              <a:buFont typeface="Arial"/>
              <a:buNone/>
            </a:pPr>
            <a:r>
              <a:rPr lang="en"/>
              <a:t>Though some commentators have raised concerns around potential challenges in dividend payments, others see these financial instruments as a new frontier for Bitcoin treasury strategies and </a:t>
            </a:r>
            <a:r>
              <a:rPr b="1" lang="en"/>
              <a:t>a trend that’s ripe for widespread adoption</a:t>
            </a:r>
            <a:r>
              <a:rPr lang="en"/>
              <a:t>.</a:t>
            </a:r>
            <a:endParaRPr/>
          </a:p>
          <a:p>
            <a:pPr indent="0" lvl="0" marL="0" rtl="0" algn="l">
              <a:spcBef>
                <a:spcPts val="1200"/>
              </a:spcBef>
              <a:spcAft>
                <a:spcPts val="1200"/>
              </a:spcAft>
              <a:buClr>
                <a:schemeClr val="dk1"/>
              </a:buClr>
              <a:buSzPts val="770"/>
              <a:buFont typeface="Arial"/>
              <a:buNone/>
            </a:pPr>
            <a:r>
              <a:t/>
            </a:r>
            <a:endParaRPr sz="1700"/>
          </a:p>
        </p:txBody>
      </p:sp>
      <p:pic>
        <p:nvPicPr>
          <p:cNvPr id="409" name="Google Shape;409;p61"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410" name="Google Shape;410;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Debt and Equity Fundraising</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Contents</a:t>
            </a:r>
            <a:endParaRPr sz="2800"/>
          </a:p>
        </p:txBody>
      </p:sp>
      <p:sp>
        <p:nvSpPr>
          <p:cNvPr id="91" name="Google Shape;91;p17"/>
          <p:cNvSpPr txBox="1"/>
          <p:nvPr>
            <p:ph idx="1" type="body"/>
          </p:nvPr>
        </p:nvSpPr>
        <p:spPr>
          <a:xfrm>
            <a:off x="311700" y="1029359"/>
            <a:ext cx="8520600" cy="37074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3"/>
              </a:rPr>
              <a:t>Monthly Summary</a:t>
            </a:r>
            <a:r>
              <a:rPr b="1" lang="en" sz="1300"/>
              <a:t> - </a:t>
            </a:r>
            <a:r>
              <a:rPr lang="en" sz="1300"/>
              <a:t>Key stats, trends, and highlights from the Bitcoin treasury landscape</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4"/>
              </a:rPr>
              <a:t>Holdings &amp; Valuation</a:t>
            </a:r>
            <a:r>
              <a:rPr b="1" lang="en" sz="1300"/>
              <a:t> - </a:t>
            </a:r>
            <a:r>
              <a:rPr lang="en" sz="1300"/>
              <a:t>Company</a:t>
            </a:r>
            <a:r>
              <a:rPr b="1" lang="en" sz="1300"/>
              <a:t> </a:t>
            </a:r>
            <a:r>
              <a:rPr lang="en" sz="1300"/>
              <a:t>rankings and comprehensive purchase list</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5"/>
              </a:rPr>
              <a:t>Top Movers</a:t>
            </a:r>
            <a:r>
              <a:rPr b="1" lang="en" sz="1300"/>
              <a:t> - </a:t>
            </a:r>
            <a:r>
              <a:rPr lang="en" sz="1300"/>
              <a:t>Companies that added the most Bitcoin this month</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6"/>
              </a:rPr>
              <a:t>Detailed Rankings</a:t>
            </a:r>
            <a:r>
              <a:rPr b="1" lang="en" sz="1300"/>
              <a:t> - </a:t>
            </a:r>
            <a:r>
              <a:rPr lang="en" sz="1300"/>
              <a:t>Biggest buys, new entrants, and entities climbing the leaderboard</a:t>
            </a:r>
            <a:endParaRPr sz="1300"/>
          </a:p>
          <a:p>
            <a:pPr indent="-311150" lvl="0" marL="457200" rtl="0" algn="l">
              <a:lnSpc>
                <a:spcPct val="150000"/>
              </a:lnSpc>
              <a:spcBef>
                <a:spcPts val="0"/>
              </a:spcBef>
              <a:spcAft>
                <a:spcPts val="0"/>
              </a:spcAft>
              <a:buSzPts val="1300"/>
              <a:buChar char="●"/>
            </a:pPr>
            <a:r>
              <a:rPr b="1" lang="en" sz="1300" u="sng">
                <a:solidFill>
                  <a:schemeClr val="accent5"/>
                </a:solidFill>
                <a:hlinkClick action="ppaction://hlinksldjump" r:id="rId7">
                  <a:extLst>
                    <a:ext uri="{A12FA001-AC4F-418D-AE19-62706E023703}">
                      <ahyp:hlinkClr val="tx"/>
                    </a:ext>
                  </a:extLst>
                </a:hlinkClick>
              </a:rPr>
              <a:t>Periodic Trends</a:t>
            </a:r>
            <a:r>
              <a:rPr lang="en" sz="1300"/>
              <a:t> -</a:t>
            </a:r>
            <a:r>
              <a:rPr b="1" lang="en" sz="1300"/>
              <a:t> </a:t>
            </a:r>
            <a:r>
              <a:rPr lang="en" sz="1300"/>
              <a:t>Company</a:t>
            </a:r>
            <a:r>
              <a:rPr b="1" lang="en" sz="1300"/>
              <a:t> </a:t>
            </a:r>
            <a:r>
              <a:rPr lang="en" sz="1300"/>
              <a:t>rankings and sector breakdowns</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8"/>
              </a:rPr>
              <a:t>Digital Credit</a:t>
            </a:r>
            <a:r>
              <a:rPr lang="en" sz="1300"/>
              <a:t> </a:t>
            </a:r>
            <a:r>
              <a:rPr b="1" lang="en" sz="1300"/>
              <a:t>-</a:t>
            </a:r>
            <a:r>
              <a:rPr lang="en" sz="1300"/>
              <a:t> Preferred shares and high-yield dividend instruments</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9"/>
              </a:rPr>
              <a:t>Expert Insights</a:t>
            </a:r>
            <a:r>
              <a:rPr lang="en" sz="1300"/>
              <a:t> </a:t>
            </a:r>
            <a:r>
              <a:rPr b="1" lang="en" sz="1300"/>
              <a:t>-</a:t>
            </a:r>
            <a:r>
              <a:rPr lang="en" sz="1300"/>
              <a:t> Data and commentary from sector leaders</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10"/>
              </a:rPr>
              <a:t>Stock Prices</a:t>
            </a:r>
            <a:r>
              <a:rPr lang="en" sz="1300"/>
              <a:t> </a:t>
            </a:r>
            <a:r>
              <a:rPr b="1" lang="en" sz="1300"/>
              <a:t>-</a:t>
            </a:r>
            <a:r>
              <a:rPr lang="en" sz="1300"/>
              <a:t> Public treasuries with standout market performance </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11"/>
              </a:rPr>
              <a:t>Notable Events</a:t>
            </a:r>
            <a:r>
              <a:rPr b="1" lang="en" sz="1300"/>
              <a:t> - </a:t>
            </a:r>
            <a:r>
              <a:rPr lang="en" sz="1300"/>
              <a:t>Major news and headlines</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12"/>
              </a:rPr>
              <a:t>Fundraising and Capital</a:t>
            </a:r>
            <a:r>
              <a:rPr b="1" lang="en" sz="1300"/>
              <a:t> - </a:t>
            </a:r>
            <a:r>
              <a:rPr lang="en" sz="1300"/>
              <a:t>Newly announced and continuing fundraisers</a:t>
            </a:r>
            <a:endParaRPr sz="1300"/>
          </a:p>
          <a:p>
            <a:pPr indent="-311150" lvl="0" marL="457200" rtl="0" algn="l">
              <a:lnSpc>
                <a:spcPct val="150000"/>
              </a:lnSpc>
              <a:spcBef>
                <a:spcPts val="0"/>
              </a:spcBef>
              <a:spcAft>
                <a:spcPts val="0"/>
              </a:spcAft>
              <a:buSzPts val="1300"/>
              <a:buChar char="●"/>
            </a:pPr>
            <a:r>
              <a:rPr b="1" lang="en" sz="1300" u="sng">
                <a:solidFill>
                  <a:schemeClr val="accent5"/>
                </a:solidFill>
                <a:hlinkClick action="ppaction://hlinksldjump" r:id="rId13">
                  <a:extLst>
                    <a:ext uri="{A12FA001-AC4F-418D-AE19-62706E023703}">
                      <ahyp:hlinkClr val="tx"/>
                    </a:ext>
                  </a:extLst>
                </a:hlinkClick>
              </a:rPr>
              <a:t>Altcoin Holdings</a:t>
            </a:r>
            <a:r>
              <a:rPr lang="en" sz="1300"/>
              <a:t> </a:t>
            </a:r>
            <a:r>
              <a:rPr b="1" lang="en" sz="1300"/>
              <a:t>-</a:t>
            </a:r>
            <a:r>
              <a:rPr lang="en" sz="1300"/>
              <a:t> ETH, SOL, XRP, and other treasuries </a:t>
            </a:r>
            <a:endParaRPr sz="1300"/>
          </a:p>
          <a:p>
            <a:pPr indent="-311150" lvl="0" marL="457200" rtl="0" algn="l">
              <a:lnSpc>
                <a:spcPct val="150000"/>
              </a:lnSpc>
              <a:spcBef>
                <a:spcPts val="0"/>
              </a:spcBef>
              <a:spcAft>
                <a:spcPts val="0"/>
              </a:spcAft>
              <a:buSzPts val="1300"/>
              <a:buChar char="●"/>
            </a:pPr>
            <a:r>
              <a:rPr b="1" lang="en" sz="1300" u="sng">
                <a:solidFill>
                  <a:schemeClr val="hlink"/>
                </a:solidFill>
                <a:hlinkClick action="ppaction://hlinksldjump" r:id="rId14"/>
              </a:rPr>
              <a:t>Future Outlook</a:t>
            </a:r>
            <a:r>
              <a:rPr lang="en" sz="1300"/>
              <a:t> </a:t>
            </a:r>
            <a:r>
              <a:rPr b="1" lang="en" sz="1300"/>
              <a:t>-</a:t>
            </a:r>
            <a:r>
              <a:rPr lang="en" sz="1300"/>
              <a:t> What to expect in the coming months </a:t>
            </a:r>
            <a:endParaRPr sz="1300"/>
          </a:p>
        </p:txBody>
      </p:sp>
      <p:pic>
        <p:nvPicPr>
          <p:cNvPr id="92" name="Google Shape;92;p17" title="BTCTreasuriesLogoHD.png"/>
          <p:cNvPicPr preferRelativeResize="0"/>
          <p:nvPr/>
        </p:nvPicPr>
        <p:blipFill>
          <a:blip r:embed="rId1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txBox="1"/>
          <p:nvPr>
            <p:ph type="title"/>
          </p:nvPr>
        </p:nvSpPr>
        <p:spPr>
          <a:xfrm>
            <a:off x="311700" y="36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Digital Credit is Superior to Traditional Credit </a:t>
            </a:r>
            <a:br>
              <a:rPr lang="en"/>
            </a:br>
            <a:endParaRPr>
              <a:solidFill>
                <a:srgbClr val="999999"/>
              </a:solidFill>
            </a:endParaRPr>
          </a:p>
        </p:txBody>
      </p:sp>
      <p:pic>
        <p:nvPicPr>
          <p:cNvPr id="416" name="Google Shape;416;p62"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pic>
        <p:nvPicPr>
          <p:cNvPr id="417" name="Google Shape;417;p62"/>
          <p:cNvPicPr preferRelativeResize="0"/>
          <p:nvPr/>
        </p:nvPicPr>
        <p:blipFill>
          <a:blip r:embed="rId4">
            <a:alphaModFix/>
          </a:blip>
          <a:stretch>
            <a:fillRect/>
          </a:stretch>
        </p:blipFill>
        <p:spPr>
          <a:xfrm>
            <a:off x="5501375" y="988900"/>
            <a:ext cx="3337826" cy="3337826"/>
          </a:xfrm>
          <a:prstGeom prst="rect">
            <a:avLst/>
          </a:prstGeom>
          <a:noFill/>
          <a:ln>
            <a:noFill/>
          </a:ln>
        </p:spPr>
      </p:pic>
      <p:sp>
        <p:nvSpPr>
          <p:cNvPr id="418" name="Google Shape;418;p62"/>
          <p:cNvSpPr txBox="1"/>
          <p:nvPr/>
        </p:nvSpPr>
        <p:spPr>
          <a:xfrm>
            <a:off x="465275" y="1205825"/>
            <a:ext cx="5036100" cy="31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1. Simple:</a:t>
            </a:r>
            <a:r>
              <a:rPr lang="en">
                <a:solidFill>
                  <a:schemeClr val="dk2"/>
                </a:solidFill>
              </a:rPr>
              <a:t> One asset, clear capital structure.</a:t>
            </a:r>
            <a:br>
              <a:rPr lang="en">
                <a:solidFill>
                  <a:schemeClr val="dk2"/>
                </a:solidFill>
              </a:rPr>
            </a:br>
            <a:br>
              <a:rPr lang="en">
                <a:solidFill>
                  <a:schemeClr val="dk2"/>
                </a:solidFill>
              </a:rPr>
            </a:br>
            <a:r>
              <a:rPr b="1" lang="en">
                <a:solidFill>
                  <a:schemeClr val="dk2"/>
                </a:solidFill>
              </a:rPr>
              <a:t>2. Liquid collateral:</a:t>
            </a:r>
            <a:r>
              <a:rPr lang="en">
                <a:solidFill>
                  <a:schemeClr val="dk2"/>
                </a:solidFill>
              </a:rPr>
              <a:t> Bitcoin trades globally, 24/7. </a:t>
            </a:r>
            <a:br>
              <a:rPr lang="en">
                <a:solidFill>
                  <a:schemeClr val="dk2"/>
                </a:solidFill>
              </a:rPr>
            </a:br>
            <a:br>
              <a:rPr lang="en">
                <a:solidFill>
                  <a:schemeClr val="dk2"/>
                </a:solidFill>
              </a:rPr>
            </a:br>
            <a:r>
              <a:rPr b="1" lang="en">
                <a:solidFill>
                  <a:schemeClr val="dk2"/>
                </a:solidFill>
              </a:rPr>
              <a:t>3. Liquid credit:</a:t>
            </a:r>
            <a:r>
              <a:rPr lang="en">
                <a:solidFill>
                  <a:schemeClr val="dk2"/>
                </a:solidFill>
              </a:rPr>
              <a:t> Fixed-income traded on Nasdaq. </a:t>
            </a:r>
            <a:br>
              <a:rPr lang="en">
                <a:solidFill>
                  <a:schemeClr val="dk2"/>
                </a:solidFill>
              </a:rPr>
            </a:br>
            <a:br>
              <a:rPr lang="en">
                <a:solidFill>
                  <a:schemeClr val="dk2"/>
                </a:solidFill>
              </a:rPr>
            </a:br>
            <a:r>
              <a:rPr b="1" lang="en">
                <a:solidFill>
                  <a:schemeClr val="dk2"/>
                </a:solidFill>
              </a:rPr>
              <a:t>4. Over-collateralized:</a:t>
            </a:r>
            <a:r>
              <a:rPr lang="en">
                <a:solidFill>
                  <a:schemeClr val="dk2"/>
                </a:solidFill>
              </a:rPr>
              <a:t> Every note is backed 3x or more. </a:t>
            </a:r>
            <a:br>
              <a:rPr lang="en">
                <a:solidFill>
                  <a:schemeClr val="dk2"/>
                </a:solidFill>
              </a:rPr>
            </a:br>
            <a:br>
              <a:rPr lang="en">
                <a:solidFill>
                  <a:schemeClr val="dk2"/>
                </a:solidFill>
              </a:rPr>
            </a:br>
            <a:r>
              <a:rPr b="1" lang="en">
                <a:solidFill>
                  <a:schemeClr val="dk2"/>
                </a:solidFill>
              </a:rPr>
              <a:t>5. Quantifiable risk:</a:t>
            </a:r>
            <a:r>
              <a:rPr lang="en">
                <a:solidFill>
                  <a:schemeClr val="dk2"/>
                </a:solidFill>
              </a:rPr>
              <a:t> BTC's </a:t>
            </a:r>
            <a:r>
              <a:rPr lang="en">
                <a:solidFill>
                  <a:schemeClr val="dk2"/>
                </a:solidFill>
              </a:rPr>
              <a:t>volatility</a:t>
            </a:r>
            <a:r>
              <a:rPr lang="en">
                <a:solidFill>
                  <a:schemeClr val="dk2"/>
                </a:solidFill>
              </a:rPr>
              <a:t> and [compound annual growth rate] make risk measurable.</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 Joe Burnett, Lead </a:t>
            </a:r>
            <a:r>
              <a:rPr lang="en">
                <a:solidFill>
                  <a:schemeClr val="dk2"/>
                </a:solidFill>
              </a:rPr>
              <a:t>Researcher</a:t>
            </a:r>
            <a:r>
              <a:rPr lang="en">
                <a:solidFill>
                  <a:schemeClr val="dk2"/>
                </a:solidFill>
              </a:rPr>
              <a:t>, Semler Scientific (</a:t>
            </a:r>
            <a:r>
              <a:rPr lang="en" u="sng">
                <a:solidFill>
                  <a:schemeClr val="hlink"/>
                </a:solidFill>
                <a:hlinkClick r:id="rId5"/>
              </a:rPr>
              <a:t>X</a:t>
            </a:r>
            <a:r>
              <a:rPr lang="en">
                <a:solidFill>
                  <a:schemeClr val="dk2"/>
                </a:solidFill>
              </a:rPr>
              <a:t>) </a:t>
            </a:r>
            <a:endParaRPr>
              <a:solidFill>
                <a:schemeClr val="dk2"/>
              </a:solidFill>
            </a:endParaRPr>
          </a:p>
        </p:txBody>
      </p:sp>
      <p:sp>
        <p:nvSpPr>
          <p:cNvPr id="419" name="Google Shape;419;p62"/>
          <p:cNvSpPr txBox="1"/>
          <p:nvPr/>
        </p:nvSpPr>
        <p:spPr>
          <a:xfrm>
            <a:off x="5501375" y="4326725"/>
            <a:ext cx="1872600" cy="1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rPr>
              <a:t>Image: </a:t>
            </a:r>
            <a:r>
              <a:rPr lang="en" sz="1100" u="sng">
                <a:solidFill>
                  <a:srgbClr val="999999"/>
                </a:solidFill>
                <a:hlinkClick r:id="rId6">
                  <a:extLst>
                    <a:ext uri="{A12FA001-AC4F-418D-AE19-62706E023703}">
                      <ahyp:hlinkClr val="tx"/>
                    </a:ext>
                  </a:extLst>
                </a:hlinkClick>
              </a:rPr>
              <a:t>LinkedIn</a:t>
            </a:r>
            <a:endParaRPr sz="1100">
              <a:solidFill>
                <a:srgbClr val="99999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3" name="Shape 423"/>
        <p:cNvGrpSpPr/>
        <p:nvPr/>
      </p:nvGrpSpPr>
      <p:grpSpPr>
        <a:xfrm>
          <a:off x="0" y="0"/>
          <a:ext cx="0" cy="0"/>
          <a:chOff x="0" y="0"/>
          <a:chExt cx="0" cy="0"/>
        </a:xfrm>
      </p:grpSpPr>
      <p:sp>
        <p:nvSpPr>
          <p:cNvPr id="424" name="Google Shape;424;p6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Case Study: Strategy</a:t>
            </a:r>
            <a:endParaRPr sz="2300">
              <a:solidFill>
                <a:srgbClr val="B7B7B7"/>
              </a:solidFill>
            </a:endParaRPr>
          </a:p>
        </p:txBody>
      </p:sp>
      <p:sp>
        <p:nvSpPr>
          <p:cNvPr id="425" name="Google Shape;425;p6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Digital Credit in US and International Markets</a:t>
            </a:r>
            <a:endParaRPr sz="229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month, Strategy increased its focus on its “digital credit” products — preferred shares with about $6.7 billion of outstanding value, offering investors </a:t>
            </a:r>
            <a:r>
              <a:rPr b="1" lang="en"/>
              <a:t>high-yield investments </a:t>
            </a:r>
            <a:r>
              <a:rPr lang="en"/>
              <a:t>while </a:t>
            </a:r>
            <a:r>
              <a:rPr b="1" lang="en"/>
              <a:t>raising capital for the company’s Bitcoin purchases</a:t>
            </a:r>
            <a:r>
              <a:rPr lang="en"/>
              <a:t>.</a:t>
            </a:r>
            <a:endParaRPr/>
          </a:p>
          <a:p>
            <a:pPr indent="0" lvl="0" marL="0" rtl="0" algn="l">
              <a:spcBef>
                <a:spcPts val="1200"/>
              </a:spcBef>
              <a:spcAft>
                <a:spcPts val="0"/>
              </a:spcAft>
              <a:buClr>
                <a:schemeClr val="dk1"/>
              </a:buClr>
              <a:buSzPts val="1100"/>
              <a:buFont typeface="Arial"/>
              <a:buNone/>
            </a:pPr>
            <a:r>
              <a:rPr lang="en"/>
              <a:t>Instruments in Strategy’s product line include Strife (STRF), Stretch (STRC), Strike </a:t>
            </a:r>
            <a:r>
              <a:rPr lang="en"/>
              <a:t>(STRK), and Stride (STRD). Its flagship product, STRC</a:t>
            </a:r>
            <a:r>
              <a:rPr lang="en"/>
              <a:t>,</a:t>
            </a:r>
            <a:r>
              <a:rPr lang="en"/>
              <a:t> </a:t>
            </a:r>
            <a:r>
              <a:rPr lang="en"/>
              <a:t>targets </a:t>
            </a:r>
            <a:r>
              <a:rPr lang="en"/>
              <a:t>fluctuating</a:t>
            </a:r>
            <a:r>
              <a:rPr b="1" lang="en"/>
              <a:t> annual returns near 10% and a stable price close to $100 per share.</a:t>
            </a:r>
            <a:endParaRPr b="1"/>
          </a:p>
          <a:p>
            <a:pPr indent="0" lvl="0" marL="0" rtl="0" algn="l">
              <a:spcBef>
                <a:spcPts val="1200"/>
              </a:spcBef>
              <a:spcAft>
                <a:spcPts val="1200"/>
              </a:spcAft>
              <a:buClr>
                <a:schemeClr val="dk1"/>
              </a:buClr>
              <a:buSzPts val="1100"/>
              <a:buFont typeface="Arial"/>
              <a:buNone/>
            </a:pPr>
            <a:r>
              <a:rPr lang="en"/>
              <a:t>And now Strategy is pursuing efforts to launch similar products globally, including a</a:t>
            </a:r>
            <a:r>
              <a:rPr b="1" lang="en"/>
              <a:t> new share class, </a:t>
            </a:r>
            <a:r>
              <a:rPr b="1" lang="en" u="sng">
                <a:solidFill>
                  <a:schemeClr val="accent5"/>
                </a:solidFill>
                <a:hlinkClick r:id="rId3">
                  <a:extLst>
                    <a:ext uri="{A12FA001-AC4F-418D-AE19-62706E023703}">
                      <ahyp:hlinkClr val="tx"/>
                    </a:ext>
                  </a:extLst>
                </a:hlinkClick>
              </a:rPr>
              <a:t>STRE</a:t>
            </a:r>
            <a:r>
              <a:rPr b="1" lang="en"/>
              <a:t>, which is aimed at European investors.</a:t>
            </a:r>
            <a:endParaRPr/>
          </a:p>
        </p:txBody>
      </p:sp>
      <p:sp>
        <p:nvSpPr>
          <p:cNvPr id="431" name="Google Shape;431;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Strategy’s Digital Credit</a:t>
            </a:r>
            <a:endParaRPr/>
          </a:p>
        </p:txBody>
      </p:sp>
      <p:pic>
        <p:nvPicPr>
          <p:cNvPr id="432" name="Google Shape;432;p64"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5"/>
          <p:cNvSpPr txBox="1"/>
          <p:nvPr>
            <p:ph idx="1" type="body"/>
          </p:nvPr>
        </p:nvSpPr>
        <p:spPr>
          <a:xfrm>
            <a:off x="311700" y="1152475"/>
            <a:ext cx="49599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605"/>
              <a:buFont typeface="Arial"/>
              <a:buNone/>
            </a:pPr>
            <a:r>
              <a:rPr lang="en" sz="1500"/>
              <a:t>“ STRC represents us </a:t>
            </a:r>
            <a:r>
              <a:rPr b="1" lang="en" sz="1500"/>
              <a:t>stripping away the volatility and the risk from a commodity from Bitcoin</a:t>
            </a:r>
            <a:r>
              <a:rPr lang="en" sz="1500"/>
              <a:t>, the digital capital instrument, and then distilling out a particular currency, USD, [and] a particular yield — say 10% on STRC and then a certain duration for that yield.”</a:t>
            </a:r>
            <a:endParaRPr sz="1500"/>
          </a:p>
          <a:p>
            <a:pPr indent="0" lvl="0" marL="0" rtl="0" algn="l">
              <a:lnSpc>
                <a:spcPct val="105000"/>
              </a:lnSpc>
              <a:spcBef>
                <a:spcPts val="1200"/>
              </a:spcBef>
              <a:spcAft>
                <a:spcPts val="0"/>
              </a:spcAft>
              <a:buSzPts val="605"/>
              <a:buNone/>
            </a:pPr>
            <a:r>
              <a:rPr lang="en" sz="1500"/>
              <a:t>“STRC, I think, represents kerosene. It's like</a:t>
            </a:r>
            <a:r>
              <a:rPr b="1" lang="en" sz="1500"/>
              <a:t> extracting jet fuel from a barrel of crude oil …</a:t>
            </a:r>
            <a:r>
              <a:rPr lang="en" sz="1500"/>
              <a:t>.” </a:t>
            </a:r>
            <a:endParaRPr sz="1500"/>
          </a:p>
          <a:p>
            <a:pPr indent="0" lvl="0" marL="0" rtl="0" algn="l">
              <a:lnSpc>
                <a:spcPct val="105000"/>
              </a:lnSpc>
              <a:spcBef>
                <a:spcPts val="1200"/>
              </a:spcBef>
              <a:spcAft>
                <a:spcPts val="0"/>
              </a:spcAft>
              <a:buClr>
                <a:schemeClr val="dk1"/>
              </a:buClr>
              <a:buSzPts val="605"/>
              <a:buFont typeface="Arial"/>
              <a:buNone/>
            </a:pPr>
            <a:r>
              <a:rPr lang="en" sz="1500"/>
              <a:t>“</a:t>
            </a:r>
            <a:r>
              <a:rPr b="1" lang="en" sz="1500"/>
              <a:t>Everybody in the world would love to have a high yield bank account that yielded 10% or more …</a:t>
            </a:r>
            <a:r>
              <a:rPr lang="en" sz="1500"/>
              <a:t>. We have shown that you can extract that sort of instrument from raw Bitcoin if you have enough Bitcoin.”</a:t>
            </a:r>
            <a:endParaRPr sz="1500"/>
          </a:p>
          <a:p>
            <a:pPr indent="0" lvl="0" marL="0" rtl="0" algn="l">
              <a:lnSpc>
                <a:spcPct val="105000"/>
              </a:lnSpc>
              <a:spcBef>
                <a:spcPts val="1200"/>
              </a:spcBef>
              <a:spcAft>
                <a:spcPts val="0"/>
              </a:spcAft>
              <a:buClr>
                <a:schemeClr val="dk1"/>
              </a:buClr>
              <a:buSzPts val="605"/>
              <a:buFont typeface="Arial"/>
              <a:buNone/>
            </a:pPr>
            <a:r>
              <a:rPr lang="en" sz="1500"/>
              <a:t>— </a:t>
            </a:r>
            <a:r>
              <a:rPr lang="en" sz="1500"/>
              <a:t> Michael Saylor</a:t>
            </a:r>
            <a:r>
              <a:rPr lang="en" sz="1500"/>
              <a:t>, </a:t>
            </a:r>
            <a:r>
              <a:rPr lang="en" sz="1500"/>
              <a:t>Strategy </a:t>
            </a:r>
            <a:r>
              <a:rPr lang="en" sz="1500"/>
              <a:t>executive chair (</a:t>
            </a:r>
            <a:r>
              <a:rPr lang="en" sz="1500" u="sng">
                <a:solidFill>
                  <a:schemeClr val="hlink"/>
                </a:solidFill>
                <a:hlinkClick r:id="rId3"/>
              </a:rPr>
              <a:t>B</a:t>
            </a:r>
            <a:r>
              <a:rPr lang="en" sz="1500" u="sng">
                <a:solidFill>
                  <a:schemeClr val="hlink"/>
                </a:solidFill>
                <a:hlinkClick r:id="rId4"/>
              </a:rPr>
              <a:t>loomberg</a:t>
            </a:r>
            <a:r>
              <a:rPr lang="en" sz="1500"/>
              <a:t>)</a:t>
            </a:r>
            <a:endParaRPr sz="1500"/>
          </a:p>
          <a:p>
            <a:pPr indent="0" lvl="0" marL="0" rtl="0" algn="l">
              <a:lnSpc>
                <a:spcPct val="105000"/>
              </a:lnSpc>
              <a:spcBef>
                <a:spcPts val="1200"/>
              </a:spcBef>
              <a:spcAft>
                <a:spcPts val="1200"/>
              </a:spcAft>
              <a:buSzPts val="605"/>
              <a:buNone/>
            </a:pPr>
            <a:r>
              <a:t/>
            </a:r>
            <a:endParaRPr sz="1500"/>
          </a:p>
        </p:txBody>
      </p:sp>
      <p:sp>
        <p:nvSpPr>
          <p:cNvPr id="438" name="Google Shape;438;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STRC as a High-Yield Account</a:t>
            </a:r>
            <a:endParaRPr/>
          </a:p>
        </p:txBody>
      </p:sp>
      <p:pic>
        <p:nvPicPr>
          <p:cNvPr id="439" name="Google Shape;439;p65"/>
          <p:cNvPicPr preferRelativeResize="0"/>
          <p:nvPr/>
        </p:nvPicPr>
        <p:blipFill>
          <a:blip r:embed="rId5">
            <a:alphaModFix/>
          </a:blip>
          <a:stretch>
            <a:fillRect/>
          </a:stretch>
        </p:blipFill>
        <p:spPr>
          <a:xfrm>
            <a:off x="5614500" y="1152475"/>
            <a:ext cx="2293200" cy="3134801"/>
          </a:xfrm>
          <a:prstGeom prst="rect">
            <a:avLst/>
          </a:prstGeom>
          <a:noFill/>
          <a:ln>
            <a:noFill/>
          </a:ln>
        </p:spPr>
      </p:pic>
      <p:pic>
        <p:nvPicPr>
          <p:cNvPr id="440" name="Google Shape;440;p65" title="BTCTreasuriesLogoHD.png"/>
          <p:cNvPicPr preferRelativeResize="0"/>
          <p:nvPr/>
        </p:nvPicPr>
        <p:blipFill>
          <a:blip r:embed="rId6">
            <a:alphaModFix/>
          </a:blip>
          <a:stretch>
            <a:fillRect/>
          </a:stretch>
        </p:blipFill>
        <p:spPr>
          <a:xfrm>
            <a:off x="6840083" y="4845466"/>
            <a:ext cx="2217350" cy="230625"/>
          </a:xfrm>
          <a:prstGeom prst="rect">
            <a:avLst/>
          </a:prstGeom>
          <a:noFill/>
          <a:ln>
            <a:noFill/>
          </a:ln>
        </p:spPr>
      </p:pic>
      <p:sp>
        <p:nvSpPr>
          <p:cNvPr id="441" name="Google Shape;441;p65"/>
          <p:cNvSpPr txBox="1"/>
          <p:nvPr/>
        </p:nvSpPr>
        <p:spPr>
          <a:xfrm>
            <a:off x="5614500" y="4287275"/>
            <a:ext cx="17388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rPr>
              <a:t>Image: Strategy</a:t>
            </a:r>
            <a:endParaRPr>
              <a:solidFill>
                <a:srgbClr val="B7B7B7"/>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Digital Credit in International Markets</a:t>
            </a:r>
            <a:endParaRPr/>
          </a:p>
        </p:txBody>
      </p:sp>
      <p:sp>
        <p:nvSpPr>
          <p:cNvPr id="447" name="Google Shape;447;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770"/>
              <a:buNone/>
            </a:pPr>
            <a:r>
              <a:rPr lang="en" sz="1460"/>
              <a:t>“We have an opportunity not just in the U.S., but in the Middle East, in Great Britain, in Australia, in Canada, in Korea and everywhere in Europe, in Singapore, in Japan and in Switzerland. And we're studying each of these markets, and </a:t>
            </a:r>
            <a:r>
              <a:rPr b="1" lang="en" sz="1460"/>
              <a:t>we're thinking very hard because we can create a digital credit instrument in Great British pounds, or in Canadian [dollars], or in euros, or in Swiss francs</a:t>
            </a:r>
            <a:r>
              <a:rPr lang="en" sz="1460"/>
              <a:t>. So we create the currency we want. We put the appropriate amount of risk on it. </a:t>
            </a:r>
            <a:endParaRPr sz="1460"/>
          </a:p>
          <a:p>
            <a:pPr indent="0" lvl="0" marL="0" rtl="0" algn="l">
              <a:lnSpc>
                <a:spcPct val="105000"/>
              </a:lnSpc>
              <a:spcBef>
                <a:spcPts val="1200"/>
              </a:spcBef>
              <a:spcAft>
                <a:spcPts val="0"/>
              </a:spcAft>
              <a:buSzPts val="770"/>
              <a:buNone/>
            </a:pPr>
            <a:r>
              <a:rPr lang="en" sz="1460"/>
              <a:t>“We strip away the duration and then we start selling pure yield. That is the compelling use case. And so are we on a mission? Yes. We're on a mission. </a:t>
            </a:r>
            <a:r>
              <a:rPr b="1" lang="en" sz="1460"/>
              <a:t>We're on a mission to basically give everybody a bank account that yields 10%, or in this case, a money market that yields 16.5% tax equivalent,</a:t>
            </a:r>
            <a:r>
              <a:rPr lang="en" sz="1460"/>
              <a:t> right? We want to change people's view toward money, change their view toward credit. And it's not very complicated to figure out why you might want to do it. And I don't think it will be complicated for people to figure out why they might want to own these instruments.”</a:t>
            </a:r>
            <a:endParaRPr sz="1460"/>
          </a:p>
          <a:p>
            <a:pPr indent="0" lvl="0" marL="0" rtl="0" algn="l">
              <a:lnSpc>
                <a:spcPct val="105000"/>
              </a:lnSpc>
              <a:spcBef>
                <a:spcPts val="1200"/>
              </a:spcBef>
              <a:spcAft>
                <a:spcPts val="1200"/>
              </a:spcAft>
              <a:buSzPts val="770"/>
              <a:buNone/>
            </a:pPr>
            <a:r>
              <a:rPr lang="en" sz="1460"/>
              <a:t>— </a:t>
            </a:r>
            <a:r>
              <a:rPr lang="en" sz="1460"/>
              <a:t>Michael Saylor, Strategy executive chair</a:t>
            </a:r>
            <a:r>
              <a:rPr lang="en" sz="1460"/>
              <a:t>, Q3 2025 Earnings Call</a:t>
            </a:r>
            <a:endParaRPr sz="1460"/>
          </a:p>
        </p:txBody>
      </p:sp>
      <p:pic>
        <p:nvPicPr>
          <p:cNvPr id="448" name="Google Shape;448;p66"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7"/>
          <p:cNvSpPr txBox="1"/>
          <p:nvPr>
            <p:ph type="title"/>
          </p:nvPr>
        </p:nvSpPr>
        <p:spPr>
          <a:xfrm>
            <a:off x="242500" y="225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Much Could </a:t>
            </a:r>
            <a:r>
              <a:rPr lang="en"/>
              <a:t>STRC</a:t>
            </a:r>
            <a:r>
              <a:rPr lang="en"/>
              <a:t> Return for Global Investors?</a:t>
            </a:r>
            <a:endParaRPr/>
          </a:p>
        </p:txBody>
      </p:sp>
      <p:pic>
        <p:nvPicPr>
          <p:cNvPr id="454" name="Google Shape;454;p67" title="output_image.png-69.png"/>
          <p:cNvPicPr preferRelativeResize="0"/>
          <p:nvPr/>
        </p:nvPicPr>
        <p:blipFill>
          <a:blip r:embed="rId3">
            <a:alphaModFix/>
          </a:blip>
          <a:stretch>
            <a:fillRect/>
          </a:stretch>
        </p:blipFill>
        <p:spPr>
          <a:xfrm>
            <a:off x="1234100" y="918813"/>
            <a:ext cx="6675799" cy="3755151"/>
          </a:xfrm>
          <a:prstGeom prst="rect">
            <a:avLst/>
          </a:prstGeom>
          <a:noFill/>
          <a:ln>
            <a:noFill/>
          </a:ln>
        </p:spPr>
      </p:pic>
      <p:pic>
        <p:nvPicPr>
          <p:cNvPr id="455" name="Google Shape;455;p67"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
        <p:nvSpPr>
          <p:cNvPr id="456" name="Google Shape;456;p67"/>
          <p:cNvSpPr txBox="1"/>
          <p:nvPr/>
        </p:nvSpPr>
        <p:spPr>
          <a:xfrm>
            <a:off x="154150" y="4794138"/>
            <a:ext cx="16170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CCCCCC"/>
                </a:solidFill>
              </a:rPr>
              <a:t>Image: </a:t>
            </a:r>
            <a:r>
              <a:rPr i="1" lang="en" sz="1100" u="sng">
                <a:solidFill>
                  <a:srgbClr val="CCCCCC"/>
                </a:solidFill>
                <a:hlinkClick r:id="rId5">
                  <a:extLst>
                    <a:ext uri="{A12FA001-AC4F-418D-AE19-62706E023703}">
                      <ahyp:hlinkClr val="tx"/>
                    </a:ext>
                  </a:extLst>
                </a:hlinkClick>
              </a:rPr>
              <a:t>Strategy</a:t>
            </a:r>
            <a:endParaRPr i="1" sz="1100">
              <a:solidFill>
                <a:srgbClr val="CCCCCC"/>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0" name="Shape 460"/>
        <p:cNvGrpSpPr/>
        <p:nvPr/>
      </p:nvGrpSpPr>
      <p:grpSpPr>
        <a:xfrm>
          <a:off x="0" y="0"/>
          <a:ext cx="0" cy="0"/>
          <a:chOff x="0" y="0"/>
          <a:chExt cx="0" cy="0"/>
        </a:xfrm>
      </p:grpSpPr>
      <p:sp>
        <p:nvSpPr>
          <p:cNvPr id="461" name="Google Shape;461;p6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Case Study: Strive</a:t>
            </a:r>
            <a:endParaRPr sz="2300">
              <a:solidFill>
                <a:srgbClr val="B7B7B7"/>
              </a:solidFill>
            </a:endParaRPr>
          </a:p>
        </p:txBody>
      </p:sp>
      <p:sp>
        <p:nvSpPr>
          <p:cNvPr id="462" name="Google Shape;462;p6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SATA Preferred Stock Set to Pay Dividends In December</a:t>
            </a:r>
            <a:endParaRPr sz="229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Strive’s SATA Stock</a:t>
            </a:r>
            <a:endParaRPr/>
          </a:p>
        </p:txBody>
      </p:sp>
      <p:sp>
        <p:nvSpPr>
          <p:cNvPr id="468" name="Google Shape;468;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50"/>
              <a:t>Strive announced its own high-yield offering — SATA, a variable-rate perpetual preferred stock targeting </a:t>
            </a:r>
            <a:r>
              <a:rPr b="1" lang="en" sz="1750"/>
              <a:t>12% annual dividends starting December 15, 2025.</a:t>
            </a:r>
            <a:endParaRPr b="1" sz="1750"/>
          </a:p>
          <a:p>
            <a:pPr indent="0" lvl="0" marL="0" rtl="0" algn="l">
              <a:spcBef>
                <a:spcPts val="1200"/>
              </a:spcBef>
              <a:spcAft>
                <a:spcPts val="0"/>
              </a:spcAft>
              <a:buNone/>
            </a:pPr>
            <a:r>
              <a:rPr lang="en" sz="1750"/>
              <a:t>The company listed SATA on Nasdaq on </a:t>
            </a:r>
            <a:r>
              <a:rPr lang="en" sz="1750" u="sng">
                <a:solidFill>
                  <a:schemeClr val="accent5"/>
                </a:solidFill>
                <a:hlinkClick r:id="rId3">
                  <a:extLst>
                    <a:ext uri="{A12FA001-AC4F-418D-AE19-62706E023703}">
                      <ahyp:hlinkClr val="tx"/>
                    </a:ext>
                  </a:extLst>
                </a:hlinkClick>
              </a:rPr>
              <a:t>Nov. 10</a:t>
            </a:r>
            <a:r>
              <a:rPr lang="en" sz="1750"/>
              <a:t>, offering </a:t>
            </a:r>
            <a:r>
              <a:rPr b="1" lang="en" sz="1750"/>
              <a:t>2,000,000 shares priced at $80 each</a:t>
            </a:r>
            <a:r>
              <a:rPr lang="en" sz="1750"/>
              <a:t>. Strive has since purchased $160 million of BTC with proceeds from the offering — buying 1,567 BTC to bring its total holdings to 7,525 BTC.</a:t>
            </a:r>
            <a:endParaRPr sz="1750"/>
          </a:p>
          <a:p>
            <a:pPr indent="0" lvl="0" marL="0" rtl="0" algn="l">
              <a:spcBef>
                <a:spcPts val="1200"/>
              </a:spcBef>
              <a:spcAft>
                <a:spcPts val="0"/>
              </a:spcAft>
              <a:buNone/>
            </a:pPr>
            <a:r>
              <a:rPr lang="en" sz="1750"/>
              <a:t>Strive upsized the offering from 1.25 million shares prior to the listing date and reported after the listing that the offering was oversubscribed. </a:t>
            </a:r>
            <a:endParaRPr sz="1750"/>
          </a:p>
          <a:p>
            <a:pPr indent="0" lvl="0" marL="0" rtl="0" algn="l">
              <a:spcBef>
                <a:spcPts val="1200"/>
              </a:spcBef>
              <a:spcAft>
                <a:spcPts val="1200"/>
              </a:spcAft>
              <a:buNone/>
            </a:pPr>
            <a:r>
              <a:rPr lang="en" sz="1750"/>
              <a:t>This suggests</a:t>
            </a:r>
            <a:r>
              <a:rPr b="1" lang="en" sz="1750"/>
              <a:t> strong investor demand for such investment vehicles </a:t>
            </a:r>
            <a:r>
              <a:rPr lang="en" sz="1750"/>
              <a:t>— and evidence that this could be a valuable model for similar treasuries.</a:t>
            </a:r>
            <a:endParaRPr sz="1750"/>
          </a:p>
        </p:txBody>
      </p:sp>
      <p:pic>
        <p:nvPicPr>
          <p:cNvPr id="469" name="Google Shape;469;p69"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Executive Comment</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475" name="Google Shape;475;p70"/>
          <p:cNvSpPr txBox="1"/>
          <p:nvPr>
            <p:ph idx="1" type="body"/>
          </p:nvPr>
        </p:nvSpPr>
        <p:spPr>
          <a:xfrm>
            <a:off x="311700" y="1152475"/>
            <a:ext cx="5128800" cy="2744400"/>
          </a:xfrm>
          <a:prstGeom prst="rect">
            <a:avLst/>
          </a:prstGeom>
        </p:spPr>
        <p:txBody>
          <a:bodyPr anchorCtr="0" anchor="t" bIns="91425" lIns="91425" spcFirstLastPara="1" rIns="91425" wrap="square" tIns="91425">
            <a:noAutofit/>
          </a:bodyPr>
          <a:lstStyle/>
          <a:p>
            <a:pPr indent="0" lvl="0" marL="0" marR="254000" rtl="0" algn="l">
              <a:lnSpc>
                <a:spcPct val="95000"/>
              </a:lnSpc>
              <a:spcBef>
                <a:spcPts val="0"/>
              </a:spcBef>
              <a:spcAft>
                <a:spcPts val="0"/>
              </a:spcAft>
              <a:buSzPts val="1018"/>
              <a:buNone/>
            </a:pPr>
            <a:r>
              <a:rPr lang="en" sz="1310"/>
              <a:t>“The Strive Bitcoin Treasury model is intentionally simple. Our common equity functions as </a:t>
            </a:r>
            <a:r>
              <a:rPr b="1" lang="en" sz="1310"/>
              <a:t>amplified Bitcoin</a:t>
            </a:r>
            <a:r>
              <a:rPr lang="en" sz="1310"/>
              <a:t> </a:t>
            </a:r>
            <a:r>
              <a:rPr b="1" lang="en" sz="1310"/>
              <a:t>capturing the excess return above our financing cost for investors</a:t>
            </a:r>
            <a:r>
              <a:rPr lang="en" sz="1310"/>
              <a:t> and benefits from any additional accretive alpha or beta opportunities to expand Bitcoin exposure. </a:t>
            </a:r>
            <a:endParaRPr sz="1310"/>
          </a:p>
          <a:p>
            <a:pPr indent="0" lvl="0" marL="0" marR="254000" rtl="0" algn="l">
              <a:lnSpc>
                <a:spcPct val="95000"/>
              </a:lnSpc>
              <a:spcBef>
                <a:spcPts val="0"/>
              </a:spcBef>
              <a:spcAft>
                <a:spcPts val="0"/>
              </a:spcAft>
              <a:buSzPts val="1018"/>
              <a:buNone/>
            </a:pPr>
            <a:r>
              <a:t/>
            </a:r>
            <a:endParaRPr sz="1310"/>
          </a:p>
          <a:p>
            <a:pPr indent="0" lvl="0" marL="0" marR="254000" rtl="0" algn="l">
              <a:lnSpc>
                <a:spcPct val="95000"/>
              </a:lnSpc>
              <a:spcBef>
                <a:spcPts val="0"/>
              </a:spcBef>
              <a:spcAft>
                <a:spcPts val="0"/>
              </a:spcAft>
              <a:buSzPts val="1018"/>
              <a:buNone/>
            </a:pPr>
            <a:r>
              <a:rPr lang="en" sz="1310"/>
              <a:t>“</a:t>
            </a:r>
            <a:r>
              <a:rPr b="1" lang="en" sz="1310"/>
              <a:t>The preferred equity represents Bitcoin-powered yield,</a:t>
            </a:r>
            <a:r>
              <a:rPr lang="en" sz="1310"/>
              <a:t> our leverage toggle, and sits senior in our equity capital structure … we believe they form a balanced and transparent framework. “</a:t>
            </a:r>
            <a:endParaRPr sz="1310"/>
          </a:p>
          <a:p>
            <a:pPr indent="0" lvl="0" marL="0" marR="254000" rtl="0" algn="l">
              <a:lnSpc>
                <a:spcPct val="95000"/>
              </a:lnSpc>
              <a:spcBef>
                <a:spcPts val="0"/>
              </a:spcBef>
              <a:spcAft>
                <a:spcPts val="0"/>
              </a:spcAft>
              <a:buSzPts val="1018"/>
              <a:buNone/>
            </a:pPr>
            <a:r>
              <a:t/>
            </a:r>
            <a:endParaRPr sz="1310"/>
          </a:p>
          <a:p>
            <a:pPr indent="0" lvl="0" marL="0" marR="254000" rtl="0" algn="l">
              <a:lnSpc>
                <a:spcPct val="95000"/>
              </a:lnSpc>
              <a:spcBef>
                <a:spcPts val="0"/>
              </a:spcBef>
              <a:spcAft>
                <a:spcPts val="0"/>
              </a:spcAft>
              <a:buSzPts val="1018"/>
              <a:buNone/>
            </a:pPr>
            <a:r>
              <a:rPr lang="en" sz="1310"/>
              <a:t>“We intend for our common equity and SATA to be the</a:t>
            </a:r>
            <a:r>
              <a:rPr b="1" lang="en" sz="1310"/>
              <a:t> only two securities in our capital structure for at least the next 12 months</a:t>
            </a:r>
            <a:r>
              <a:rPr lang="en" sz="1310"/>
              <a:t> prior to giving effect to the Semler merger and plan to focus on building out the liquidity profile for SATA as both our common equity and preferred equity securities scale.”</a:t>
            </a:r>
            <a:endParaRPr sz="1310"/>
          </a:p>
          <a:p>
            <a:pPr indent="0" lvl="0" marL="0" marR="254000" rtl="0" algn="l">
              <a:lnSpc>
                <a:spcPct val="95000"/>
              </a:lnSpc>
              <a:spcBef>
                <a:spcPts val="0"/>
              </a:spcBef>
              <a:spcAft>
                <a:spcPts val="0"/>
              </a:spcAft>
              <a:buSzPts val="1018"/>
              <a:buNone/>
            </a:pPr>
            <a:r>
              <a:t/>
            </a:r>
            <a:endParaRPr sz="1310"/>
          </a:p>
          <a:p>
            <a:pPr indent="0" lvl="0" marL="0" marR="254000" rtl="0" algn="l">
              <a:lnSpc>
                <a:spcPct val="95000"/>
              </a:lnSpc>
              <a:spcBef>
                <a:spcPts val="0"/>
              </a:spcBef>
              <a:spcAft>
                <a:spcPts val="0"/>
              </a:spcAft>
              <a:buClr>
                <a:schemeClr val="dk1"/>
              </a:buClr>
              <a:buSzPts val="1018"/>
              <a:buFont typeface="Arial"/>
              <a:buNone/>
            </a:pPr>
            <a:r>
              <a:rPr lang="en" sz="1310"/>
              <a:t>— Matt Cole, Chairman and Chief Executive Officer of Strive, </a:t>
            </a:r>
            <a:r>
              <a:rPr lang="en" sz="1310" u="sng">
                <a:solidFill>
                  <a:schemeClr val="hlink"/>
                </a:solidFill>
                <a:hlinkClick r:id="rId3"/>
              </a:rPr>
              <a:t>Investor SATA Presentation</a:t>
            </a:r>
            <a:endParaRPr sz="1310"/>
          </a:p>
          <a:p>
            <a:pPr indent="0" lvl="0" marL="0" rtl="0" algn="l">
              <a:lnSpc>
                <a:spcPct val="95000"/>
              </a:lnSpc>
              <a:spcBef>
                <a:spcPts val="0"/>
              </a:spcBef>
              <a:spcAft>
                <a:spcPts val="0"/>
              </a:spcAft>
              <a:buSzPts val="1018"/>
              <a:buNone/>
            </a:pPr>
            <a:r>
              <a:t/>
            </a:r>
            <a:endParaRPr sz="1310"/>
          </a:p>
          <a:p>
            <a:pPr indent="0" lvl="0" marL="0" rtl="0" algn="l">
              <a:lnSpc>
                <a:spcPct val="95000"/>
              </a:lnSpc>
              <a:spcBef>
                <a:spcPts val="1200"/>
              </a:spcBef>
              <a:spcAft>
                <a:spcPts val="1200"/>
              </a:spcAft>
              <a:buSzPts val="1018"/>
              <a:buNone/>
            </a:pPr>
            <a:r>
              <a:t/>
            </a:r>
            <a:endParaRPr sz="1310"/>
          </a:p>
        </p:txBody>
      </p:sp>
      <p:pic>
        <p:nvPicPr>
          <p:cNvPr id="476" name="Google Shape;476;p70"/>
          <p:cNvPicPr preferRelativeResize="0"/>
          <p:nvPr/>
        </p:nvPicPr>
        <p:blipFill>
          <a:blip r:embed="rId4">
            <a:alphaModFix/>
          </a:blip>
          <a:stretch>
            <a:fillRect/>
          </a:stretch>
        </p:blipFill>
        <p:spPr>
          <a:xfrm>
            <a:off x="5611975" y="1230925"/>
            <a:ext cx="2983626" cy="2983626"/>
          </a:xfrm>
          <a:prstGeom prst="rect">
            <a:avLst/>
          </a:prstGeom>
          <a:noFill/>
          <a:ln>
            <a:noFill/>
          </a:ln>
        </p:spPr>
      </p:pic>
      <p:sp>
        <p:nvSpPr>
          <p:cNvPr id="477" name="Google Shape;477;p70"/>
          <p:cNvSpPr txBox="1"/>
          <p:nvPr/>
        </p:nvSpPr>
        <p:spPr>
          <a:xfrm>
            <a:off x="5523175" y="4249100"/>
            <a:ext cx="21483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B7B7B7"/>
                </a:solidFill>
              </a:rPr>
              <a:t>Image: </a:t>
            </a:r>
            <a:r>
              <a:rPr lang="en" sz="1300" u="sng">
                <a:solidFill>
                  <a:srgbClr val="B7B7B7"/>
                </a:solidFill>
                <a:hlinkClick r:id="rId5">
                  <a:extLst>
                    <a:ext uri="{A12FA001-AC4F-418D-AE19-62706E023703}">
                      <ahyp:hlinkClr val="tx"/>
                    </a:ext>
                  </a:extLst>
                </a:hlinkClick>
              </a:rPr>
              <a:t>LinkedIn</a:t>
            </a:r>
            <a:endParaRPr sz="1300">
              <a:solidFill>
                <a:srgbClr val="B7B7B7"/>
              </a:solidFill>
            </a:endParaRPr>
          </a:p>
        </p:txBody>
      </p:sp>
      <p:pic>
        <p:nvPicPr>
          <p:cNvPr id="478" name="Google Shape;478;p70" title="BTCTreasuriesLogoHD.png"/>
          <p:cNvPicPr preferRelativeResize="0"/>
          <p:nvPr/>
        </p:nvPicPr>
        <p:blipFill>
          <a:blip r:embed="rId6">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Executive Comment</a:t>
            </a:r>
            <a:endParaRPr/>
          </a:p>
          <a:p>
            <a:pPr indent="0" lvl="0" marL="0" rtl="0" algn="l">
              <a:spcBef>
                <a:spcPts val="0"/>
              </a:spcBef>
              <a:spcAft>
                <a:spcPts val="0"/>
              </a:spcAft>
              <a:buNone/>
            </a:pPr>
            <a:r>
              <a:t/>
            </a:r>
            <a:endParaRPr/>
          </a:p>
        </p:txBody>
      </p:sp>
      <p:pic>
        <p:nvPicPr>
          <p:cNvPr id="484" name="Google Shape;484;p71"/>
          <p:cNvPicPr preferRelativeResize="0"/>
          <p:nvPr/>
        </p:nvPicPr>
        <p:blipFill>
          <a:blip r:embed="rId3">
            <a:alphaModFix/>
          </a:blip>
          <a:stretch>
            <a:fillRect/>
          </a:stretch>
        </p:blipFill>
        <p:spPr>
          <a:xfrm>
            <a:off x="5745801" y="562175"/>
            <a:ext cx="2556599" cy="3475400"/>
          </a:xfrm>
          <a:prstGeom prst="rect">
            <a:avLst/>
          </a:prstGeom>
          <a:noFill/>
          <a:ln>
            <a:noFill/>
          </a:ln>
        </p:spPr>
      </p:pic>
      <p:sp>
        <p:nvSpPr>
          <p:cNvPr id="485" name="Google Shape;485;p71"/>
          <p:cNvSpPr txBox="1"/>
          <p:nvPr/>
        </p:nvSpPr>
        <p:spPr>
          <a:xfrm>
            <a:off x="5745800" y="4123221"/>
            <a:ext cx="26448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B7B7B7"/>
                </a:solidFill>
              </a:rPr>
              <a:t>Image: </a:t>
            </a:r>
            <a:r>
              <a:rPr lang="en" sz="800" u="sng">
                <a:solidFill>
                  <a:srgbClr val="B7B7B7"/>
                </a:solidFill>
                <a:hlinkClick r:id="rId4">
                  <a:extLst>
                    <a:ext uri="{A12FA001-AC4F-418D-AE19-62706E023703}">
                      <ahyp:hlinkClr val="tx"/>
                    </a:ext>
                  </a:extLst>
                </a:hlinkClick>
              </a:rPr>
              <a:t>Strategic Bitcoin Reserve Summit</a:t>
            </a:r>
            <a:endParaRPr sz="800">
              <a:solidFill>
                <a:srgbClr val="B7B7B7"/>
              </a:solidFill>
            </a:endParaRPr>
          </a:p>
        </p:txBody>
      </p:sp>
      <p:sp>
        <p:nvSpPr>
          <p:cNvPr id="486" name="Google Shape;486;p71"/>
          <p:cNvSpPr txBox="1"/>
          <p:nvPr>
            <p:ph idx="1" type="body"/>
          </p:nvPr>
        </p:nvSpPr>
        <p:spPr>
          <a:xfrm>
            <a:off x="311700" y="1152475"/>
            <a:ext cx="5128800" cy="2744400"/>
          </a:xfrm>
          <a:prstGeom prst="rect">
            <a:avLst/>
          </a:prstGeom>
        </p:spPr>
        <p:txBody>
          <a:bodyPr anchorCtr="0" anchor="t" bIns="91425" lIns="91425" spcFirstLastPara="1" rIns="91425" wrap="square" tIns="91425">
            <a:noAutofit/>
          </a:bodyPr>
          <a:lstStyle/>
          <a:p>
            <a:pPr indent="0" lvl="0" marL="0" marR="254000" rtl="0" algn="l">
              <a:spcBef>
                <a:spcPts val="0"/>
              </a:spcBef>
              <a:spcAft>
                <a:spcPts val="0"/>
              </a:spcAft>
              <a:buSzPts val="1100"/>
              <a:buNone/>
            </a:pPr>
            <a:r>
              <a:rPr lang="en" sz="1300"/>
              <a:t>“We're very excited about the launch of SATA …” </a:t>
            </a:r>
            <a:endParaRPr sz="1300"/>
          </a:p>
          <a:p>
            <a:pPr indent="0" lvl="0" marL="0" marR="254000" rtl="0" algn="l">
              <a:spcBef>
                <a:spcPts val="0"/>
              </a:spcBef>
              <a:spcAft>
                <a:spcPts val="0"/>
              </a:spcAft>
              <a:buSzPts val="1100"/>
              <a:buNone/>
            </a:pPr>
            <a:r>
              <a:t/>
            </a:r>
            <a:endParaRPr sz="1300"/>
          </a:p>
          <a:p>
            <a:pPr indent="0" lvl="0" marL="0" marR="254000" rtl="0" algn="l">
              <a:spcBef>
                <a:spcPts val="0"/>
              </a:spcBef>
              <a:spcAft>
                <a:spcPts val="0"/>
              </a:spcAft>
              <a:buSzPts val="1100"/>
              <a:buNone/>
            </a:pPr>
            <a:r>
              <a:rPr lang="en" sz="1300"/>
              <a:t>“For those of you who may have worked in computing, SATA may sound familiar as a simple cable that connects a storage device to a computer's motherboard. In the same way, the </a:t>
            </a:r>
            <a:r>
              <a:rPr b="1" lang="en" sz="1300"/>
              <a:t>SATA perpetual preferred equity connects Bitcoin powered digital credit to traditional finance</a:t>
            </a:r>
            <a:r>
              <a:rPr lang="en" sz="1300"/>
              <a:t>.”</a:t>
            </a:r>
            <a:endParaRPr sz="1300"/>
          </a:p>
          <a:p>
            <a:pPr indent="0" lvl="0" marL="0" marR="254000" rtl="0" algn="l">
              <a:spcBef>
                <a:spcPts val="0"/>
              </a:spcBef>
              <a:spcAft>
                <a:spcPts val="0"/>
              </a:spcAft>
              <a:buSzPts val="1100"/>
              <a:buNone/>
            </a:pPr>
            <a:r>
              <a:t/>
            </a:r>
            <a:endParaRPr sz="1300"/>
          </a:p>
          <a:p>
            <a:pPr indent="0" lvl="0" marL="0" marR="254000" rtl="0" algn="l">
              <a:spcBef>
                <a:spcPts val="0"/>
              </a:spcBef>
              <a:spcAft>
                <a:spcPts val="0"/>
              </a:spcAft>
              <a:buSzPts val="1100"/>
              <a:buNone/>
            </a:pPr>
            <a:r>
              <a:rPr lang="en" sz="1300"/>
              <a:t>“Capital enters on the legacy rails. </a:t>
            </a:r>
            <a:r>
              <a:rPr b="1" lang="en" sz="1300"/>
              <a:t>The store of value is upgraded through Bitcoin</a:t>
            </a:r>
            <a:r>
              <a:rPr lang="en" sz="1300"/>
              <a:t> and value flows back as a listed familiar rules-based security with an attractive dividend yield. Same rails, new capability, </a:t>
            </a:r>
            <a:r>
              <a:rPr b="1" lang="en" sz="1300"/>
              <a:t>linking traditional fixed income structures to next-generation assets</a:t>
            </a:r>
            <a:r>
              <a:rPr lang="en" sz="1300"/>
              <a:t>.”</a:t>
            </a:r>
            <a:endParaRPr sz="1300"/>
          </a:p>
          <a:p>
            <a:pPr indent="0" lvl="0" marL="0" marR="254000" rtl="0" algn="l">
              <a:spcBef>
                <a:spcPts val="0"/>
              </a:spcBef>
              <a:spcAft>
                <a:spcPts val="0"/>
              </a:spcAft>
              <a:buSzPts val="1100"/>
              <a:buNone/>
            </a:pPr>
            <a:r>
              <a:t/>
            </a:r>
            <a:endParaRPr sz="1300"/>
          </a:p>
          <a:p>
            <a:pPr indent="0" lvl="0" marL="0" marR="254000" rtl="0" algn="l">
              <a:spcBef>
                <a:spcPts val="0"/>
              </a:spcBef>
              <a:spcAft>
                <a:spcPts val="0"/>
              </a:spcAft>
              <a:buSzPts val="1100"/>
              <a:buNone/>
            </a:pPr>
            <a:r>
              <a:rPr lang="en" sz="1300"/>
              <a:t>— Ben Werkman, CIO of Strive, </a:t>
            </a:r>
            <a:r>
              <a:rPr lang="en" sz="1300" u="sng">
                <a:solidFill>
                  <a:schemeClr val="accent5"/>
                </a:solidFill>
                <a:hlinkClick r:id="rId5">
                  <a:extLst>
                    <a:ext uri="{A12FA001-AC4F-418D-AE19-62706E023703}">
                      <ahyp:hlinkClr val="tx"/>
                    </a:ext>
                  </a:extLst>
                </a:hlinkClick>
              </a:rPr>
              <a:t>Investor SATA Presentation</a:t>
            </a:r>
            <a:endParaRPr sz="1300"/>
          </a:p>
        </p:txBody>
      </p:sp>
      <p:pic>
        <p:nvPicPr>
          <p:cNvPr id="487" name="Google Shape;487;p71" title="BTCTreasuriesLogoHD.png"/>
          <p:cNvPicPr preferRelativeResize="0"/>
          <p:nvPr/>
        </p:nvPicPr>
        <p:blipFill>
          <a:blip r:embed="rId6">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800"/>
              <a:t>Monthly Summary</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1" name="Shape 491"/>
        <p:cNvGrpSpPr/>
        <p:nvPr/>
      </p:nvGrpSpPr>
      <p:grpSpPr>
        <a:xfrm>
          <a:off x="0" y="0"/>
          <a:ext cx="0" cy="0"/>
          <a:chOff x="0" y="0"/>
          <a:chExt cx="0" cy="0"/>
        </a:xfrm>
      </p:grpSpPr>
      <p:sp>
        <p:nvSpPr>
          <p:cNvPr id="492" name="Google Shape;492;p7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Case Study: Metaplanet</a:t>
            </a:r>
            <a:endParaRPr sz="2300">
              <a:solidFill>
                <a:srgbClr val="B7B7B7"/>
              </a:solidFill>
            </a:endParaRPr>
          </a:p>
        </p:txBody>
      </p:sp>
      <p:sp>
        <p:nvSpPr>
          <p:cNvPr id="493" name="Google Shape;493;p7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Preferred Shares in the Japanese Market</a:t>
            </a:r>
            <a:endParaRPr sz="229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On Oct. 28, Metaplanet </a:t>
            </a:r>
            <a:r>
              <a:rPr lang="en" sz="1700" u="sng">
                <a:solidFill>
                  <a:schemeClr val="hlink"/>
                </a:solidFill>
                <a:hlinkClick r:id="rId3"/>
              </a:rPr>
              <a:t>confirmed</a:t>
            </a:r>
            <a:r>
              <a:rPr lang="en" sz="1700"/>
              <a:t> that it has </a:t>
            </a:r>
            <a:r>
              <a:rPr b="1" lang="en" sz="1700"/>
              <a:t>authorized the issuance of perpetual preferred shares</a:t>
            </a:r>
            <a:r>
              <a:rPr lang="en" sz="1700"/>
              <a:t> through shareholder approval.</a:t>
            </a:r>
            <a:endParaRPr sz="1700"/>
          </a:p>
          <a:p>
            <a:pPr indent="0" lvl="0" marL="0" rtl="0" algn="l">
              <a:spcBef>
                <a:spcPts val="1200"/>
              </a:spcBef>
              <a:spcAft>
                <a:spcPts val="0"/>
              </a:spcAft>
              <a:buNone/>
            </a:pPr>
            <a:r>
              <a:rPr lang="en" sz="1700"/>
              <a:t>The company writes: “To maximize BTC Yield accretion, [Metaplanet] will actively promote the use of perpetual preferred shares. This approach is intended to </a:t>
            </a:r>
            <a:r>
              <a:rPr b="1" lang="en" sz="1700"/>
              <a:t>enhance long-term shareholder value </a:t>
            </a:r>
            <a:r>
              <a:rPr lang="en" sz="1700"/>
              <a:t>in BTC terms with minimal refinancing risk.”</a:t>
            </a:r>
            <a:endParaRPr sz="1700"/>
          </a:p>
          <a:p>
            <a:pPr indent="0" lvl="0" marL="0" rtl="0" algn="l">
              <a:spcBef>
                <a:spcPts val="1200"/>
              </a:spcBef>
              <a:spcAft>
                <a:spcPts val="1200"/>
              </a:spcAft>
              <a:buNone/>
            </a:pPr>
            <a:r>
              <a:rPr lang="en" sz="1700"/>
              <a:t>The strategy has been planned since at least </a:t>
            </a:r>
            <a:r>
              <a:rPr lang="en" sz="1700" u="sng">
                <a:solidFill>
                  <a:schemeClr val="hlink"/>
                </a:solidFill>
                <a:hlinkClick r:id="rId4"/>
              </a:rPr>
              <a:t>August</a:t>
            </a:r>
            <a:r>
              <a:rPr lang="en" sz="1700"/>
              <a:t>, with tentative plans to issue 555 million preferred shares for ¥555 billion ($3.8 billion) —</a:t>
            </a:r>
            <a:r>
              <a:rPr b="1" lang="en" sz="1700"/>
              <a:t> capturing a significant portion of its total addressable market (TAM) in Japan.</a:t>
            </a:r>
            <a:endParaRPr b="1" sz="1700"/>
          </a:p>
        </p:txBody>
      </p:sp>
      <p:sp>
        <p:nvSpPr>
          <p:cNvPr id="499" name="Google Shape;499;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Metaplanet’s Perpetual Preferred Shares</a:t>
            </a:r>
            <a:endParaRPr/>
          </a:p>
        </p:txBody>
      </p:sp>
      <p:pic>
        <p:nvPicPr>
          <p:cNvPr id="500" name="Google Shape;500;p73"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4"/>
          <p:cNvSpPr txBox="1"/>
          <p:nvPr/>
        </p:nvSpPr>
        <p:spPr>
          <a:xfrm>
            <a:off x="5569475" y="4025300"/>
            <a:ext cx="20772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7B7B7"/>
                </a:solidFill>
              </a:rPr>
              <a:t>Image: </a:t>
            </a:r>
            <a:r>
              <a:rPr lang="en" sz="1200" u="sng">
                <a:solidFill>
                  <a:srgbClr val="B7B7B7"/>
                </a:solidFill>
                <a:hlinkClick r:id="rId3">
                  <a:extLst>
                    <a:ext uri="{A12FA001-AC4F-418D-AE19-62706E023703}">
                      <ahyp:hlinkClr val="tx"/>
                    </a:ext>
                  </a:extLst>
                </a:hlinkClick>
              </a:rPr>
              <a:t>Metaplanet</a:t>
            </a:r>
            <a:endParaRPr sz="1200">
              <a:solidFill>
                <a:srgbClr val="B7B7B7"/>
              </a:solidFill>
            </a:endParaRPr>
          </a:p>
        </p:txBody>
      </p:sp>
      <p:sp>
        <p:nvSpPr>
          <p:cNvPr id="506" name="Google Shape;506;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Executive Comment</a:t>
            </a:r>
            <a:endParaRPr/>
          </a:p>
        </p:txBody>
      </p:sp>
      <p:sp>
        <p:nvSpPr>
          <p:cNvPr id="507" name="Google Shape;507;p74"/>
          <p:cNvSpPr txBox="1"/>
          <p:nvPr>
            <p:ph idx="1" type="body"/>
          </p:nvPr>
        </p:nvSpPr>
        <p:spPr>
          <a:xfrm>
            <a:off x="230650" y="1152375"/>
            <a:ext cx="513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500"/>
              <a:t>“ … A</a:t>
            </a:r>
            <a:r>
              <a:rPr lang="en" sz="1500"/>
              <a:t> key question is why preferred shares are a more powerful tool than issuing common stock. </a:t>
            </a:r>
            <a:r>
              <a:rPr b="1" lang="en" sz="1500"/>
              <a:t>The answer lies in how we can continue increasing Bitcoin per share without depending on equity issuance.</a:t>
            </a:r>
            <a:r>
              <a:rPr lang="en" sz="1500"/>
              <a:t>” </a:t>
            </a:r>
            <a:endParaRPr sz="1500"/>
          </a:p>
          <a:p>
            <a:pPr indent="0" lvl="0" marL="0" rtl="0" algn="l">
              <a:lnSpc>
                <a:spcPct val="95000"/>
              </a:lnSpc>
              <a:spcBef>
                <a:spcPts val="1200"/>
              </a:spcBef>
              <a:spcAft>
                <a:spcPts val="0"/>
              </a:spcAft>
              <a:buNone/>
            </a:pPr>
            <a:r>
              <a:rPr lang="en" sz="1500"/>
              <a:t>“When a company raises common equity, it increases its Bitcoin holdings but also the number of shares. That dilution can slow Bitcoin per share growth. Preferred shares allow us to raise capital at a fixed dividend rate without increasing the number of common shares. …”</a:t>
            </a:r>
            <a:endParaRPr sz="1500"/>
          </a:p>
          <a:p>
            <a:pPr indent="0" lvl="0" marL="0" rtl="0" algn="l">
              <a:lnSpc>
                <a:spcPct val="95000"/>
              </a:lnSpc>
              <a:spcBef>
                <a:spcPts val="1200"/>
              </a:spcBef>
              <a:spcAft>
                <a:spcPts val="0"/>
              </a:spcAft>
              <a:buNone/>
            </a:pPr>
            <a:r>
              <a:rPr lang="en" sz="1500"/>
              <a:t>“ … In simple terms, preferred shares make it </a:t>
            </a:r>
            <a:r>
              <a:rPr b="1" lang="en" sz="1500"/>
              <a:t>possible to expand Bitcoin holdings without dilution</a:t>
            </a:r>
            <a:r>
              <a:rPr lang="en" sz="1500"/>
              <a:t>, and grow bitcoin per share irrespective of mNAV.”</a:t>
            </a:r>
            <a:endParaRPr sz="1500"/>
          </a:p>
          <a:p>
            <a:pPr indent="0" lvl="0" marL="0" rtl="0" algn="l">
              <a:lnSpc>
                <a:spcPct val="95000"/>
              </a:lnSpc>
              <a:spcBef>
                <a:spcPts val="1200"/>
              </a:spcBef>
              <a:spcAft>
                <a:spcPts val="1200"/>
              </a:spcAft>
              <a:buNone/>
            </a:pPr>
            <a:r>
              <a:rPr lang="en" sz="1500"/>
              <a:t>– Metaplanet President Simon Gerovich, </a:t>
            </a:r>
            <a:r>
              <a:rPr lang="en" sz="1500" u="sng">
                <a:solidFill>
                  <a:schemeClr val="hlink"/>
                </a:solidFill>
                <a:hlinkClick r:id="rId4"/>
              </a:rPr>
              <a:t>X</a:t>
            </a:r>
            <a:endParaRPr sz="1500"/>
          </a:p>
        </p:txBody>
      </p:sp>
      <p:pic>
        <p:nvPicPr>
          <p:cNvPr id="508" name="Google Shape;508;p74"/>
          <p:cNvPicPr preferRelativeResize="0"/>
          <p:nvPr/>
        </p:nvPicPr>
        <p:blipFill>
          <a:blip r:embed="rId5">
            <a:alphaModFix/>
          </a:blip>
          <a:stretch>
            <a:fillRect/>
          </a:stretch>
        </p:blipFill>
        <p:spPr>
          <a:xfrm>
            <a:off x="5644125" y="1321448"/>
            <a:ext cx="2703875" cy="2703850"/>
          </a:xfrm>
          <a:prstGeom prst="rect">
            <a:avLst/>
          </a:prstGeom>
          <a:noFill/>
          <a:ln>
            <a:noFill/>
          </a:ln>
        </p:spPr>
      </p:pic>
      <p:pic>
        <p:nvPicPr>
          <p:cNvPr id="509" name="Google Shape;509;p74" title="BTCTreasuriesLogoHD.png"/>
          <p:cNvPicPr preferRelativeResize="0"/>
          <p:nvPr/>
        </p:nvPicPr>
        <p:blipFill>
          <a:blip r:embed="rId6">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75"/>
          <p:cNvPicPr preferRelativeResize="0"/>
          <p:nvPr/>
        </p:nvPicPr>
        <p:blipFill>
          <a:blip r:embed="rId3">
            <a:alphaModFix/>
          </a:blip>
          <a:stretch>
            <a:fillRect/>
          </a:stretch>
        </p:blipFill>
        <p:spPr>
          <a:xfrm>
            <a:off x="1227025" y="856275"/>
            <a:ext cx="6689949" cy="3757875"/>
          </a:xfrm>
          <a:prstGeom prst="rect">
            <a:avLst/>
          </a:prstGeom>
          <a:noFill/>
          <a:ln>
            <a:noFill/>
          </a:ln>
        </p:spPr>
      </p:pic>
      <p:sp>
        <p:nvSpPr>
          <p:cNvPr id="515" name="Google Shape;515;p75"/>
          <p:cNvSpPr txBox="1"/>
          <p:nvPr>
            <p:ph type="title"/>
          </p:nvPr>
        </p:nvSpPr>
        <p:spPr>
          <a:xfrm>
            <a:off x="222075" y="225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Preferred Shares Can Build Investor Value</a:t>
            </a:r>
            <a:endParaRPr/>
          </a:p>
        </p:txBody>
      </p:sp>
      <p:sp>
        <p:nvSpPr>
          <p:cNvPr id="516" name="Google Shape;516;p75"/>
          <p:cNvSpPr txBox="1"/>
          <p:nvPr/>
        </p:nvSpPr>
        <p:spPr>
          <a:xfrm>
            <a:off x="222075" y="4795425"/>
            <a:ext cx="4651200" cy="6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B7B7B7"/>
                </a:solidFill>
              </a:rPr>
              <a:t>Image: </a:t>
            </a:r>
            <a:r>
              <a:rPr i="1" lang="en" sz="1000" u="sng">
                <a:solidFill>
                  <a:srgbClr val="B7B7B7"/>
                </a:solidFill>
                <a:hlinkClick r:id="rId4">
                  <a:extLst>
                    <a:ext uri="{A12FA001-AC4F-418D-AE19-62706E023703}">
                      <ahyp:hlinkClr val="tx"/>
                    </a:ext>
                  </a:extLst>
                </a:hlinkClick>
              </a:rPr>
              <a:t>Simon Gerovich / Metaplanet</a:t>
            </a:r>
            <a:endParaRPr i="1" sz="1000">
              <a:solidFill>
                <a:srgbClr val="B7B7B7"/>
              </a:solidFill>
            </a:endParaRPr>
          </a:p>
        </p:txBody>
      </p:sp>
      <p:pic>
        <p:nvPicPr>
          <p:cNvPr id="517" name="Google Shape;517;p75"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76"/>
          <p:cNvSpPr txBox="1"/>
          <p:nvPr>
            <p:ph type="title"/>
          </p:nvPr>
        </p:nvSpPr>
        <p:spPr>
          <a:xfrm>
            <a:off x="490250" y="450150"/>
            <a:ext cx="7213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Expert Insights</a:t>
            </a:r>
            <a:endParaRPr sz="4800">
              <a:solidFill>
                <a:srgbClr val="B7B7B7"/>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Expert Insights</a:t>
            </a:r>
            <a:endParaRPr/>
          </a:p>
        </p:txBody>
      </p:sp>
      <p:sp>
        <p:nvSpPr>
          <p:cNvPr id="528" name="Google Shape;528;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month, we’ve collected insights from several experts, who join us to discuss </a:t>
            </a:r>
            <a:r>
              <a:rPr b="1" lang="en"/>
              <a:t>Bitcoin fundamentals and price outlook</a:t>
            </a:r>
            <a:r>
              <a:rPr lang="en"/>
              <a:t>, </a:t>
            </a:r>
            <a:r>
              <a:rPr b="1" lang="en"/>
              <a:t>market-to-Bitcoin NAV (mNAV) trends, </a:t>
            </a:r>
            <a:r>
              <a:rPr lang="en"/>
              <a:t>and</a:t>
            </a:r>
            <a:r>
              <a:rPr b="1" lang="en"/>
              <a:t> </a:t>
            </a:r>
            <a:r>
              <a:rPr lang="en"/>
              <a:t>other ways to</a:t>
            </a:r>
            <a:r>
              <a:rPr b="1" lang="en"/>
              <a:t> </a:t>
            </a:r>
            <a:r>
              <a:rPr lang="en"/>
              <a:t>evaluate the </a:t>
            </a:r>
            <a:r>
              <a:rPr b="1" lang="en"/>
              <a:t>future potential of Bitcoin treasuries</a:t>
            </a:r>
            <a:r>
              <a:rPr b="1" lang="en"/>
              <a:t>.</a:t>
            </a:r>
            <a:endParaRPr b="1"/>
          </a:p>
          <a:p>
            <a:pPr indent="0" lvl="0" marL="0" rtl="0" algn="l">
              <a:spcBef>
                <a:spcPts val="1200"/>
              </a:spcBef>
              <a:spcAft>
                <a:spcPts val="0"/>
              </a:spcAft>
              <a:buNone/>
            </a:pPr>
            <a:r>
              <a:rPr lang="en"/>
              <a:t>Plus, we dive into Fidelity analysts’ recent report on how treasury holdings contribute to Bitcoin’s non-circulating or “illiquid” supply.</a:t>
            </a:r>
            <a:endParaRPr/>
          </a:p>
          <a:p>
            <a:pPr indent="0" lvl="0" marL="0" rtl="0" algn="l">
              <a:spcBef>
                <a:spcPts val="1200"/>
              </a:spcBef>
              <a:spcAft>
                <a:spcPts val="1200"/>
              </a:spcAft>
              <a:buNone/>
            </a:pPr>
            <a:r>
              <a:rPr lang="en"/>
              <a:t>Together, these insights paint an </a:t>
            </a:r>
            <a:r>
              <a:rPr b="1" lang="en"/>
              <a:t>optimistic outlook for Bitcoin treasuries in the near-term and long-term,</a:t>
            </a:r>
            <a:r>
              <a:rPr lang="en"/>
              <a:t> even in a market that is weak by some measures.</a:t>
            </a:r>
            <a:endParaRPr/>
          </a:p>
        </p:txBody>
      </p:sp>
      <p:pic>
        <p:nvPicPr>
          <p:cNvPr id="529" name="Google Shape;529;p77"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3" name="Shape 533"/>
        <p:cNvGrpSpPr/>
        <p:nvPr/>
      </p:nvGrpSpPr>
      <p:grpSpPr>
        <a:xfrm>
          <a:off x="0" y="0"/>
          <a:ext cx="0" cy="0"/>
          <a:chOff x="0" y="0"/>
          <a:chExt cx="0" cy="0"/>
        </a:xfrm>
      </p:grpSpPr>
      <p:sp>
        <p:nvSpPr>
          <p:cNvPr id="534" name="Google Shape;534;p7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Market to Bitcoin NAV (mNAV)</a:t>
            </a:r>
            <a:endParaRPr sz="2300">
              <a:solidFill>
                <a:srgbClr val="B7B7B7"/>
              </a:solidFill>
            </a:endParaRPr>
          </a:p>
        </p:txBody>
      </p:sp>
      <p:sp>
        <p:nvSpPr>
          <p:cNvPr id="535" name="Google Shape;535;p7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Does the Company Trade at a Premium to Its BTC Holdings?</a:t>
            </a:r>
            <a:endParaRPr sz="229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7660" lvl="0" marL="457200" rtl="0" algn="l">
              <a:lnSpc>
                <a:spcPct val="115000"/>
              </a:lnSpc>
              <a:spcBef>
                <a:spcPts val="0"/>
              </a:spcBef>
              <a:spcAft>
                <a:spcPts val="0"/>
              </a:spcAft>
              <a:buSzPts val="1560"/>
              <a:buChar char="●"/>
            </a:pPr>
            <a:r>
              <a:rPr lang="en" sz="1560" u="sng">
                <a:solidFill>
                  <a:schemeClr val="hlink"/>
                </a:solidFill>
                <a:hlinkClick r:id="rId3"/>
              </a:rPr>
              <a:t>Market to Bitcoin NAV (mNAV)</a:t>
            </a:r>
            <a:r>
              <a:rPr lang="en" sz="1560"/>
              <a:t> remains a critical and widely observed method for determining the value of public Bitcoin treasury companies.</a:t>
            </a:r>
            <a:br>
              <a:rPr lang="en" sz="1560"/>
            </a:br>
            <a:endParaRPr sz="1560"/>
          </a:p>
          <a:p>
            <a:pPr indent="-327660" lvl="0" marL="457200" rtl="0" algn="l">
              <a:lnSpc>
                <a:spcPct val="115000"/>
              </a:lnSpc>
              <a:spcBef>
                <a:spcPts val="0"/>
              </a:spcBef>
              <a:spcAft>
                <a:spcPts val="0"/>
              </a:spcAft>
              <a:buSzPts val="1560"/>
              <a:buChar char="●"/>
            </a:pPr>
            <a:r>
              <a:rPr lang="en" sz="1560"/>
              <a:t>Critics note that Bitcoin treasuries frequently underperform by this metric, trading at a discount </a:t>
            </a:r>
            <a:r>
              <a:rPr lang="en" sz="1560"/>
              <a:t>with mNAVs below 1</a:t>
            </a:r>
            <a:r>
              <a:rPr lang="en" sz="1560"/>
              <a:t>. </a:t>
            </a:r>
            <a:r>
              <a:rPr b="1" lang="en" sz="1560"/>
              <a:t>Furthermore, recent data from Protos shows a downtrend in mNAVs for select treasuries</a:t>
            </a:r>
            <a:r>
              <a:rPr lang="en" sz="1560"/>
              <a:t>.</a:t>
            </a:r>
            <a:br>
              <a:rPr lang="en" sz="1560"/>
            </a:br>
            <a:endParaRPr sz="1560"/>
          </a:p>
          <a:p>
            <a:pPr indent="-327660" lvl="0" marL="457200" rtl="0" algn="l">
              <a:lnSpc>
                <a:spcPct val="115000"/>
              </a:lnSpc>
              <a:spcBef>
                <a:spcPts val="0"/>
              </a:spcBef>
              <a:spcAft>
                <a:spcPts val="0"/>
              </a:spcAft>
              <a:buSzPts val="1560"/>
              <a:buChar char="●"/>
            </a:pPr>
            <a:r>
              <a:rPr lang="en" sz="1560"/>
              <a:t>However, many companies </a:t>
            </a:r>
            <a:r>
              <a:rPr lang="en" sz="1560"/>
              <a:t>with a dedicated treasury strategy report and strategize around </a:t>
            </a:r>
            <a:r>
              <a:rPr lang="en" sz="1560"/>
              <a:t>mNAV </a:t>
            </a:r>
            <a:r>
              <a:rPr lang="en" sz="1560"/>
              <a:t>—</a:t>
            </a:r>
            <a:r>
              <a:rPr b="1" lang="en" sz="1560"/>
              <a:t> often maintaining a target mNAV</a:t>
            </a:r>
            <a:r>
              <a:rPr lang="en" sz="1560"/>
              <a:t> </a:t>
            </a:r>
            <a:r>
              <a:rPr b="1" lang="en" sz="1560"/>
              <a:t>near or above 1, representing a fair valuation or slight premium compared to Bitcoin holdings.</a:t>
            </a:r>
            <a:br>
              <a:rPr b="1" lang="en" sz="1560"/>
            </a:br>
            <a:endParaRPr b="1" sz="1560"/>
          </a:p>
          <a:p>
            <a:pPr indent="-327660" lvl="0" marL="457200" rtl="0" algn="l">
              <a:lnSpc>
                <a:spcPct val="115000"/>
              </a:lnSpc>
              <a:spcBef>
                <a:spcPts val="0"/>
              </a:spcBef>
              <a:spcAft>
                <a:spcPts val="0"/>
              </a:spcAft>
              <a:buSzPts val="1560"/>
              <a:buChar char="●"/>
            </a:pPr>
            <a:r>
              <a:rPr lang="en" sz="1560"/>
              <a:t>As investors continue to search for new investing opportunities, </a:t>
            </a:r>
            <a:r>
              <a:rPr b="1" lang="en" sz="1560"/>
              <a:t>some suggest alternative metrics should come into greater focus.</a:t>
            </a:r>
            <a:endParaRPr b="1" sz="1560"/>
          </a:p>
        </p:txBody>
      </p:sp>
      <p:sp>
        <p:nvSpPr>
          <p:cNvPr id="541" name="Google Shape;541;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Market to Bitcoin mNAV</a:t>
            </a:r>
            <a:endParaRPr/>
          </a:p>
        </p:txBody>
      </p:sp>
      <p:pic>
        <p:nvPicPr>
          <p:cNvPr id="542" name="Google Shape;542;p79"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Protos: “mNAV down across bitcoin treasury companies”</a:t>
            </a:r>
            <a:endParaRPr/>
          </a:p>
        </p:txBody>
      </p:sp>
      <p:pic>
        <p:nvPicPr>
          <p:cNvPr id="548" name="Google Shape;548;p80"/>
          <p:cNvPicPr preferRelativeResize="0"/>
          <p:nvPr/>
        </p:nvPicPr>
        <p:blipFill rotWithShape="1">
          <a:blip r:embed="rId3">
            <a:alphaModFix/>
          </a:blip>
          <a:srcRect b="0" l="0" r="0" t="11394"/>
          <a:stretch/>
        </p:blipFill>
        <p:spPr>
          <a:xfrm>
            <a:off x="601125" y="1017725"/>
            <a:ext cx="8210475" cy="3672825"/>
          </a:xfrm>
          <a:prstGeom prst="rect">
            <a:avLst/>
          </a:prstGeom>
          <a:noFill/>
          <a:ln>
            <a:noFill/>
          </a:ln>
        </p:spPr>
      </p:pic>
      <p:sp>
        <p:nvSpPr>
          <p:cNvPr id="549" name="Google Shape;549;p80"/>
          <p:cNvSpPr txBox="1"/>
          <p:nvPr/>
        </p:nvSpPr>
        <p:spPr>
          <a:xfrm>
            <a:off x="236050" y="4802075"/>
            <a:ext cx="2800200" cy="2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B7B7B7"/>
                </a:solidFill>
              </a:rPr>
              <a:t>Chart: </a:t>
            </a:r>
            <a:r>
              <a:rPr i="1" lang="en" sz="900" u="sng">
                <a:solidFill>
                  <a:srgbClr val="B7B7B7"/>
                </a:solidFill>
                <a:hlinkClick r:id="rId4">
                  <a:extLst>
                    <a:ext uri="{A12FA001-AC4F-418D-AE19-62706E023703}">
                      <ahyp:hlinkClr val="tx"/>
                    </a:ext>
                  </a:extLst>
                </a:hlinkClick>
              </a:rPr>
              <a:t>Protos</a:t>
            </a:r>
            <a:r>
              <a:rPr i="1" lang="en" sz="900">
                <a:solidFill>
                  <a:srgbClr val="B7B7B7"/>
                </a:solidFill>
              </a:rPr>
              <a:t> – Oct. 24</a:t>
            </a:r>
            <a:endParaRPr i="1" sz="900">
              <a:solidFill>
                <a:srgbClr val="B7B7B7"/>
              </a:solidFill>
            </a:endParaRPr>
          </a:p>
        </p:txBody>
      </p:sp>
      <p:pic>
        <p:nvPicPr>
          <p:cNvPr id="550" name="Google Shape;550;p80"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Self-Reported mNAVs</a:t>
            </a:r>
            <a:endParaRPr/>
          </a:p>
        </p:txBody>
      </p:sp>
      <p:sp>
        <p:nvSpPr>
          <p:cNvPr id="556" name="Google Shape;556;p81"/>
          <p:cNvSpPr txBox="1"/>
          <p:nvPr/>
        </p:nvSpPr>
        <p:spPr>
          <a:xfrm>
            <a:off x="236050" y="4802075"/>
            <a:ext cx="54885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rgbClr val="999999"/>
                </a:solidFill>
              </a:rPr>
              <a:t>Chart: </a:t>
            </a:r>
            <a:r>
              <a:rPr i="1" lang="en" sz="900" u="sng">
                <a:solidFill>
                  <a:srgbClr val="999999"/>
                </a:solidFill>
                <a:hlinkClick r:id="rId3">
                  <a:extLst>
                    <a:ext uri="{A12FA001-AC4F-418D-AE19-62706E023703}">
                      <ahyp:hlinkClr val="tx"/>
                    </a:ext>
                  </a:extLst>
                </a:hlinkClick>
              </a:rPr>
              <a:t>BitcoinTreasuries.net</a:t>
            </a:r>
            <a:r>
              <a:rPr i="1" lang="en" sz="900">
                <a:solidFill>
                  <a:srgbClr val="999999"/>
                </a:solidFill>
              </a:rPr>
              <a:t> — All data from official company dashboards Nov. 3</a:t>
            </a:r>
            <a:endParaRPr i="1" sz="900">
              <a:solidFill>
                <a:srgbClr val="999999"/>
              </a:solidFill>
            </a:endParaRPr>
          </a:p>
        </p:txBody>
      </p:sp>
      <p:pic>
        <p:nvPicPr>
          <p:cNvPr id="557" name="Google Shape;557;p81"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pic>
        <p:nvPicPr>
          <p:cNvPr id="558" name="Google Shape;558;p81"/>
          <p:cNvPicPr preferRelativeResize="0"/>
          <p:nvPr/>
        </p:nvPicPr>
        <p:blipFill>
          <a:blip r:embed="rId5">
            <a:alphaModFix/>
          </a:blip>
          <a:stretch>
            <a:fillRect/>
          </a:stretch>
        </p:blipFill>
        <p:spPr>
          <a:xfrm>
            <a:off x="990600" y="1170125"/>
            <a:ext cx="7621519" cy="3479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23850" lvl="0" marL="457200" rtl="0" algn="l">
              <a:spcBef>
                <a:spcPts val="0"/>
              </a:spcBef>
              <a:spcAft>
                <a:spcPts val="0"/>
              </a:spcAft>
              <a:buSzPts val="1500"/>
              <a:buChar char="●"/>
            </a:pPr>
            <a:r>
              <a:rPr lang="en" sz="1500"/>
              <a:t>We saw </a:t>
            </a:r>
            <a:r>
              <a:rPr lang="en" sz="1500"/>
              <a:t>public and private treasuries purchase or add</a:t>
            </a:r>
            <a:r>
              <a:rPr b="1" lang="en" sz="1500"/>
              <a:t> over</a:t>
            </a:r>
            <a:r>
              <a:rPr lang="en" sz="1500"/>
              <a:t> </a:t>
            </a:r>
            <a:r>
              <a:rPr b="1" lang="en" sz="1500"/>
              <a:t>14,400 BTC </a:t>
            </a:r>
            <a:r>
              <a:rPr lang="en" sz="1500"/>
              <a:t>in October.</a:t>
            </a:r>
            <a:br>
              <a:rPr lang="en" sz="1500"/>
            </a:br>
            <a:endParaRPr sz="1500"/>
          </a:p>
          <a:p>
            <a:pPr indent="-323850" lvl="0" marL="457200" rtl="0" algn="l">
              <a:spcBef>
                <a:spcPts val="0"/>
              </a:spcBef>
              <a:spcAft>
                <a:spcPts val="0"/>
              </a:spcAft>
              <a:buSzPts val="1500"/>
              <a:buChar char="●"/>
            </a:pPr>
            <a:r>
              <a:rPr lang="en" sz="1500"/>
              <a:t>That represents</a:t>
            </a:r>
            <a:r>
              <a:rPr b="1" lang="en" sz="1500"/>
              <a:t> fewer additions than any other month in 2025 year-to-date,</a:t>
            </a:r>
            <a:r>
              <a:rPr lang="en" sz="1500"/>
              <a:t> but nevertheless</a:t>
            </a:r>
            <a:r>
              <a:rPr b="1" lang="en" sz="1500"/>
              <a:t> marks continued growth in total Bitcoin holdings</a:t>
            </a:r>
            <a:r>
              <a:rPr lang="en" sz="1500"/>
              <a:t>.</a:t>
            </a:r>
            <a:br>
              <a:rPr b="1" lang="en" sz="1500"/>
            </a:br>
            <a:endParaRPr sz="1500"/>
          </a:p>
          <a:p>
            <a:pPr indent="-323850" lvl="0" marL="457200" rtl="0" algn="l">
              <a:spcBef>
                <a:spcPts val="0"/>
              </a:spcBef>
              <a:spcAft>
                <a:spcPts val="0"/>
              </a:spcAft>
              <a:buSzPts val="1500"/>
              <a:buChar char="●"/>
            </a:pPr>
            <a:r>
              <a:rPr lang="en" sz="1500"/>
              <a:t>On Oct. 31, we measured more than </a:t>
            </a:r>
            <a:r>
              <a:rPr b="1" lang="en" sz="1500"/>
              <a:t>4.05 </a:t>
            </a:r>
            <a:r>
              <a:rPr b="1" lang="en" sz="1500"/>
              <a:t>million BTC</a:t>
            </a:r>
            <a:r>
              <a:rPr lang="en" sz="1500"/>
              <a:t> among all tracked entities.</a:t>
            </a:r>
            <a:br>
              <a:rPr lang="en" sz="1500"/>
            </a:br>
            <a:endParaRPr sz="1500"/>
          </a:p>
          <a:p>
            <a:pPr indent="-323850" lvl="1" marL="914400" rtl="0" algn="l">
              <a:spcBef>
                <a:spcPts val="0"/>
              </a:spcBef>
              <a:spcAft>
                <a:spcPts val="0"/>
              </a:spcAft>
              <a:buSzPts val="1500"/>
              <a:buChar char="○"/>
            </a:pPr>
            <a:r>
              <a:rPr b="1" lang="en" sz="1500"/>
              <a:t>1,054,428 BTC</a:t>
            </a:r>
            <a:r>
              <a:rPr lang="en" sz="1500"/>
              <a:t> held by public companies</a:t>
            </a:r>
            <a:endParaRPr sz="1500"/>
          </a:p>
          <a:p>
            <a:pPr indent="-323850" lvl="1" marL="914400" rtl="0" algn="l">
              <a:spcBef>
                <a:spcPts val="0"/>
              </a:spcBef>
              <a:spcAft>
                <a:spcPts val="0"/>
              </a:spcAft>
              <a:buSzPts val="1500"/>
              <a:buChar char="○"/>
            </a:pPr>
            <a:r>
              <a:rPr b="1" lang="en" sz="1500"/>
              <a:t>279,185 BTC </a:t>
            </a:r>
            <a:r>
              <a:rPr lang="en" sz="1500"/>
              <a:t>held by private companies </a:t>
            </a:r>
            <a:endParaRPr sz="1500"/>
          </a:p>
          <a:p>
            <a:pPr indent="-323850" lvl="1" marL="914400" rtl="0" algn="l">
              <a:spcBef>
                <a:spcPts val="0"/>
              </a:spcBef>
              <a:spcAft>
                <a:spcPts val="0"/>
              </a:spcAft>
              <a:buSzPts val="1500"/>
              <a:buChar char="○"/>
            </a:pPr>
            <a:r>
              <a:rPr b="1" lang="en" sz="1500"/>
              <a:t>644,329 BTC </a:t>
            </a:r>
            <a:r>
              <a:rPr lang="en" sz="1500"/>
              <a:t>held by governments</a:t>
            </a:r>
            <a:endParaRPr sz="1500"/>
          </a:p>
          <a:p>
            <a:pPr indent="-323850" lvl="1" marL="914400" rtl="0" algn="l">
              <a:spcBef>
                <a:spcPts val="0"/>
              </a:spcBef>
              <a:spcAft>
                <a:spcPts val="0"/>
              </a:spcAft>
              <a:buSzPts val="1500"/>
              <a:buChar char="○"/>
            </a:pPr>
            <a:r>
              <a:rPr b="1" lang="en" sz="1500"/>
              <a:t>1,539,951 BTC</a:t>
            </a:r>
            <a:r>
              <a:rPr lang="en" sz="1500"/>
              <a:t> held by ETFs and exchanges </a:t>
            </a:r>
            <a:endParaRPr sz="1500"/>
          </a:p>
          <a:p>
            <a:pPr indent="-323850" lvl="1" marL="914400" rtl="0" algn="l">
              <a:spcBef>
                <a:spcPts val="0"/>
              </a:spcBef>
              <a:spcAft>
                <a:spcPts val="0"/>
              </a:spcAft>
              <a:buSzPts val="1500"/>
              <a:buChar char="○"/>
            </a:pPr>
            <a:r>
              <a:rPr b="1" lang="en" sz="1500"/>
              <a:t>378,061 BTC </a:t>
            </a:r>
            <a:r>
              <a:rPr lang="en" sz="1500"/>
              <a:t>held by DeFi, smart contracts, and other</a:t>
            </a:r>
            <a:endParaRPr sz="1500"/>
          </a:p>
          <a:p>
            <a:pPr indent="-323850" lvl="1" marL="914400" rtl="0" algn="l">
              <a:spcBef>
                <a:spcPts val="0"/>
              </a:spcBef>
              <a:spcAft>
                <a:spcPts val="0"/>
              </a:spcAft>
              <a:buSzPts val="1500"/>
              <a:buChar char="○"/>
            </a:pPr>
            <a:r>
              <a:rPr b="1" lang="en" sz="1500"/>
              <a:t>155,707 BTC </a:t>
            </a:r>
            <a:r>
              <a:rPr lang="en" sz="1500"/>
              <a:t>held by exchanges and custodians</a:t>
            </a:r>
            <a:endParaRPr sz="1500"/>
          </a:p>
        </p:txBody>
      </p:sp>
      <p:sp>
        <p:nvSpPr>
          <p:cNvPr id="103" name="Google Shape;103;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highlight>
                  <a:schemeClr val="lt1"/>
                </a:highlight>
              </a:rPr>
              <a:t>October</a:t>
            </a:r>
            <a:r>
              <a:rPr lang="en" sz="2800">
                <a:highlight>
                  <a:schemeClr val="lt1"/>
                </a:highlight>
              </a:rPr>
              <a:t> 2025 Summary</a:t>
            </a:r>
            <a:endParaRPr sz="2800">
              <a:highlight>
                <a:schemeClr val="lt1"/>
              </a:highlight>
            </a:endParaRPr>
          </a:p>
          <a:p>
            <a:pPr indent="0" lvl="0" marL="0" rtl="0" algn="l">
              <a:spcBef>
                <a:spcPts val="0"/>
              </a:spcBef>
              <a:spcAft>
                <a:spcPts val="0"/>
              </a:spcAft>
              <a:buNone/>
            </a:pPr>
            <a:r>
              <a:t/>
            </a:r>
            <a:endParaRPr sz="2800"/>
          </a:p>
        </p:txBody>
      </p:sp>
      <p:pic>
        <p:nvPicPr>
          <p:cNvPr id="104" name="Google Shape;104;p19"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Media Signal: 10X Research</a:t>
            </a:r>
            <a:endParaRPr sz="2800"/>
          </a:p>
          <a:p>
            <a:pPr indent="0" lvl="0" marL="0" rtl="0" algn="l">
              <a:spcBef>
                <a:spcPts val="0"/>
              </a:spcBef>
              <a:spcAft>
                <a:spcPts val="0"/>
              </a:spcAft>
              <a:buNone/>
            </a:pPr>
            <a:r>
              <a:t/>
            </a:r>
            <a:endParaRPr sz="2800"/>
          </a:p>
        </p:txBody>
      </p:sp>
      <p:pic>
        <p:nvPicPr>
          <p:cNvPr id="564" name="Google Shape;564;p82"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565" name="Google Shape;565;p82"/>
          <p:cNvSpPr txBox="1"/>
          <p:nvPr>
            <p:ph idx="1" type="body"/>
          </p:nvPr>
        </p:nvSpPr>
        <p:spPr>
          <a:xfrm>
            <a:off x="311700" y="1152475"/>
            <a:ext cx="8665800" cy="3393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750"/>
              <a:t>“The </a:t>
            </a:r>
            <a:r>
              <a:rPr b="1" lang="en" sz="1750"/>
              <a:t>age of financial magic is ending</a:t>
            </a:r>
            <a:r>
              <a:rPr lang="en" sz="1750"/>
              <a:t> for Bitcoin </a:t>
            </a:r>
            <a:r>
              <a:rPr lang="en" sz="1750"/>
              <a:t>treasury companies</a:t>
            </a:r>
            <a:r>
              <a:rPr lang="en" sz="1750"/>
              <a:t>. They conjured billions in paper wealth by issuing shares far above their real Bitcoin value—until the illusion vanished</a:t>
            </a:r>
            <a:r>
              <a:rPr lang="en" sz="1750"/>
              <a:t>. Now, those </a:t>
            </a:r>
            <a:r>
              <a:rPr lang="en" sz="1750"/>
              <a:t>once-celebrated NAV premiums have collapsed, leaving investors holding the empty cup while executives walked away with the gold.”</a:t>
            </a:r>
            <a:endParaRPr sz="1750"/>
          </a:p>
          <a:p>
            <a:pPr indent="0" lvl="0" marL="0" rtl="0" algn="l">
              <a:lnSpc>
                <a:spcPct val="95000"/>
              </a:lnSpc>
              <a:spcBef>
                <a:spcPts val="1200"/>
              </a:spcBef>
              <a:spcAft>
                <a:spcPts val="0"/>
              </a:spcAft>
              <a:buSzPts val="935"/>
              <a:buNone/>
            </a:pPr>
            <a:r>
              <a:rPr lang="en" sz="1750"/>
              <a:t>“The question isn’t whether the trick worked—it’s </a:t>
            </a:r>
            <a:r>
              <a:rPr b="1" lang="en" sz="1750"/>
              <a:t>what comes next when the smoke clears</a:t>
            </a:r>
            <a:r>
              <a:rPr lang="en" sz="1750"/>
              <a:t>. With volatility falling and the easy gains gone, these firms face a hard pivot from marketing-driven momentum to real market discipline.”</a:t>
            </a:r>
            <a:endParaRPr sz="1750"/>
          </a:p>
          <a:p>
            <a:pPr indent="0" lvl="0" marL="0" rtl="0" algn="l">
              <a:lnSpc>
                <a:spcPct val="95000"/>
              </a:lnSpc>
              <a:spcBef>
                <a:spcPts val="1200"/>
              </a:spcBef>
              <a:spcAft>
                <a:spcPts val="0"/>
              </a:spcAft>
              <a:buSzPts val="935"/>
              <a:buNone/>
            </a:pPr>
            <a:r>
              <a:rPr lang="en" sz="1750"/>
              <a:t>“The next act won’t be about magic—</a:t>
            </a:r>
            <a:r>
              <a:rPr b="1" lang="en" sz="1750"/>
              <a:t>it will be about who can still generate alpha</a:t>
            </a:r>
            <a:r>
              <a:rPr lang="en" sz="1750"/>
              <a:t> when the audience stops believing.”</a:t>
            </a:r>
            <a:endParaRPr sz="1750"/>
          </a:p>
          <a:p>
            <a:pPr indent="0" lvl="0" marL="0" rtl="0" algn="l">
              <a:lnSpc>
                <a:spcPct val="95000"/>
              </a:lnSpc>
              <a:spcBef>
                <a:spcPts val="1200"/>
              </a:spcBef>
              <a:spcAft>
                <a:spcPts val="0"/>
              </a:spcAft>
              <a:buSzPts val="935"/>
              <a:buNone/>
            </a:pPr>
            <a:r>
              <a:rPr lang="en" sz="1415" u="sng">
                <a:solidFill>
                  <a:schemeClr val="hlink"/>
                </a:solidFill>
                <a:hlinkClick r:id="rId4"/>
              </a:rPr>
              <a:t>10X Research</a:t>
            </a:r>
            <a:r>
              <a:rPr b="1" lang="en" sz="1415"/>
              <a:t> – After the Magic: How Bitcoin Treasury Firms Must Evolve Beyond NAV Illusion</a:t>
            </a:r>
            <a:r>
              <a:rPr b="1" lang="en" sz="1415"/>
              <a:t>s</a:t>
            </a:r>
            <a:endParaRPr b="1" sz="1415"/>
          </a:p>
          <a:p>
            <a:pPr indent="0" lvl="0" marL="0" rtl="0" algn="l">
              <a:lnSpc>
                <a:spcPct val="95000"/>
              </a:lnSpc>
              <a:spcBef>
                <a:spcPts val="1200"/>
              </a:spcBef>
              <a:spcAft>
                <a:spcPts val="0"/>
              </a:spcAft>
              <a:buSzPts val="935"/>
              <a:buNone/>
            </a:pPr>
            <a:r>
              <a:t/>
            </a:r>
            <a:endParaRPr sz="1715"/>
          </a:p>
          <a:p>
            <a:pPr indent="0" lvl="0" marL="0" rtl="0" algn="l">
              <a:lnSpc>
                <a:spcPct val="95000"/>
              </a:lnSpc>
              <a:spcBef>
                <a:spcPts val="1200"/>
              </a:spcBef>
              <a:spcAft>
                <a:spcPts val="0"/>
              </a:spcAft>
              <a:buSzPts val="935"/>
              <a:buNone/>
            </a:pPr>
            <a:r>
              <a:t/>
            </a:r>
            <a:endParaRPr sz="1715"/>
          </a:p>
          <a:p>
            <a:pPr indent="0" lvl="0" marL="0" rtl="0" algn="l">
              <a:lnSpc>
                <a:spcPct val="95000"/>
              </a:lnSpc>
              <a:spcBef>
                <a:spcPts val="1200"/>
              </a:spcBef>
              <a:spcAft>
                <a:spcPts val="1200"/>
              </a:spcAft>
              <a:buSzPts val="935"/>
              <a:buNone/>
            </a:pPr>
            <a:r>
              <a:t/>
            </a:r>
            <a:endParaRPr sz="1715"/>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3"/>
          <p:cNvSpPr txBox="1"/>
          <p:nvPr>
            <p:ph idx="1" type="body"/>
          </p:nvPr>
        </p:nvSpPr>
        <p:spPr>
          <a:xfrm>
            <a:off x="3818425" y="1034862"/>
            <a:ext cx="51342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lang="en" sz="1250"/>
              <a:t>“I view mNAV as a</a:t>
            </a:r>
            <a:r>
              <a:rPr b="1" lang="en" sz="1250"/>
              <a:t> measure of market sentiment.</a:t>
            </a:r>
            <a:r>
              <a:rPr lang="en" sz="1250"/>
              <a:t> It’s a forward-looking assessment of the market.”</a:t>
            </a:r>
            <a:endParaRPr sz="1250"/>
          </a:p>
          <a:p>
            <a:pPr indent="0" lvl="0" marL="0" rtl="0" algn="l">
              <a:lnSpc>
                <a:spcPct val="105000"/>
              </a:lnSpc>
              <a:spcBef>
                <a:spcPts val="1200"/>
              </a:spcBef>
              <a:spcAft>
                <a:spcPts val="0"/>
              </a:spcAft>
              <a:buSzPts val="688"/>
              <a:buNone/>
            </a:pPr>
            <a:r>
              <a:rPr lang="en" sz="1250"/>
              <a:t>“Projecting it into the future becomes very difficult because it’s strongly, if not entirely, driven by market sentiment. </a:t>
            </a:r>
            <a:r>
              <a:rPr b="1" lang="en" sz="1250"/>
              <a:t>That’s why the market is paying that premium</a:t>
            </a:r>
            <a:r>
              <a:rPr lang="en" sz="1250"/>
              <a:t> </a:t>
            </a:r>
            <a:r>
              <a:rPr b="1" lang="en" sz="1250"/>
              <a:t>— it’s assuming the stock will outperform</a:t>
            </a:r>
            <a:r>
              <a:rPr lang="en" sz="1250"/>
              <a:t> and is willing to pay today for outperformance tomorrow.”</a:t>
            </a:r>
            <a:endParaRPr sz="1250"/>
          </a:p>
          <a:p>
            <a:pPr indent="0" lvl="0" marL="0" rtl="0" algn="l">
              <a:lnSpc>
                <a:spcPct val="105000"/>
              </a:lnSpc>
              <a:spcBef>
                <a:spcPts val="1200"/>
              </a:spcBef>
              <a:spcAft>
                <a:spcPts val="0"/>
              </a:spcAft>
              <a:buSzPts val="688"/>
              <a:buNone/>
            </a:pPr>
            <a:r>
              <a:rPr lang="en" sz="1250"/>
              <a:t>“I think mNAV is going to represent the market's view </a:t>
            </a:r>
            <a:r>
              <a:rPr b="1" lang="en" sz="1250"/>
              <a:t>around Bitcoin</a:t>
            </a:r>
            <a:r>
              <a:rPr lang="en" sz="1250"/>
              <a:t>, </a:t>
            </a:r>
            <a:r>
              <a:rPr b="1" lang="en" sz="1250"/>
              <a:t>around the equity</a:t>
            </a:r>
            <a:r>
              <a:rPr lang="en" sz="1250"/>
              <a:t>, and around how that particular company can </a:t>
            </a:r>
            <a:r>
              <a:rPr b="1" lang="en" sz="1250"/>
              <a:t>leverage its Bitcoin in the future</a:t>
            </a:r>
            <a:r>
              <a:rPr lang="en" sz="1250"/>
              <a:t>. If I had to distill it down to three primary factors, those would be the three.”</a:t>
            </a:r>
            <a:endParaRPr sz="1250"/>
          </a:p>
          <a:p>
            <a:pPr indent="0" lvl="0" marL="0" rtl="0" algn="l">
              <a:lnSpc>
                <a:spcPct val="105000"/>
              </a:lnSpc>
              <a:spcBef>
                <a:spcPts val="1200"/>
              </a:spcBef>
              <a:spcAft>
                <a:spcPts val="0"/>
              </a:spcAft>
              <a:buSzPts val="688"/>
              <a:buNone/>
            </a:pPr>
            <a:r>
              <a:rPr lang="en" sz="1250"/>
              <a:t>“I'm looking at execution, strategy, and methodology, </a:t>
            </a:r>
            <a:r>
              <a:rPr b="1" lang="en" sz="1250"/>
              <a:t>I'm looking at the framework that the particular Bitcoin treasury has</a:t>
            </a:r>
            <a:r>
              <a:rPr lang="en" sz="1250"/>
              <a:t>.”</a:t>
            </a:r>
            <a:endParaRPr sz="1250"/>
          </a:p>
          <a:p>
            <a:pPr indent="0" lvl="0" marL="0" rtl="0" algn="l">
              <a:lnSpc>
                <a:spcPct val="105000"/>
              </a:lnSpc>
              <a:spcBef>
                <a:spcPts val="1200"/>
              </a:spcBef>
              <a:spcAft>
                <a:spcPts val="1200"/>
              </a:spcAft>
              <a:buSzPts val="688"/>
              <a:buNone/>
            </a:pPr>
            <a:r>
              <a:rPr lang="en" sz="1200"/>
              <a:t>– </a:t>
            </a:r>
            <a:r>
              <a:rPr lang="en" sz="1200" u="sng">
                <a:solidFill>
                  <a:schemeClr val="hlink"/>
                </a:solidFill>
                <a:hlinkClick r:id="rId3"/>
              </a:rPr>
              <a:t>Adrian Morris</a:t>
            </a:r>
            <a:r>
              <a:rPr lang="en" sz="1200"/>
              <a:t>, Lead Equity Analyst, </a:t>
            </a:r>
            <a:r>
              <a:rPr lang="en" sz="1200"/>
              <a:t>MSTR True North</a:t>
            </a:r>
            <a:endParaRPr sz="1200"/>
          </a:p>
        </p:txBody>
      </p:sp>
      <p:sp>
        <p:nvSpPr>
          <p:cNvPr id="571" name="Google Shape;571;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Expert Commentary</a:t>
            </a:r>
            <a:endParaRPr/>
          </a:p>
        </p:txBody>
      </p:sp>
      <p:pic>
        <p:nvPicPr>
          <p:cNvPr id="572" name="Google Shape;572;p83"/>
          <p:cNvPicPr preferRelativeResize="0"/>
          <p:nvPr/>
        </p:nvPicPr>
        <p:blipFill rotWithShape="1">
          <a:blip r:embed="rId4">
            <a:alphaModFix/>
          </a:blip>
          <a:srcRect b="9090" l="16194" r="3754" t="0"/>
          <a:stretch/>
        </p:blipFill>
        <p:spPr>
          <a:xfrm>
            <a:off x="457775" y="1123550"/>
            <a:ext cx="3226149" cy="3473676"/>
          </a:xfrm>
          <a:prstGeom prst="rect">
            <a:avLst/>
          </a:prstGeom>
          <a:noFill/>
          <a:ln>
            <a:noFill/>
          </a:ln>
        </p:spPr>
      </p:pic>
      <p:pic>
        <p:nvPicPr>
          <p:cNvPr id="573" name="Google Shape;573;p83"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
        <p:nvSpPr>
          <p:cNvPr id="574" name="Google Shape;574;p83"/>
          <p:cNvSpPr txBox="1"/>
          <p:nvPr/>
        </p:nvSpPr>
        <p:spPr>
          <a:xfrm>
            <a:off x="425487" y="4598575"/>
            <a:ext cx="2292600" cy="1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999999"/>
                </a:solidFill>
              </a:rPr>
              <a:t>Image: NYC Unconference</a:t>
            </a:r>
            <a:endParaRPr sz="1000">
              <a:solidFill>
                <a:srgbClr val="999999"/>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8" name="Shape 578"/>
        <p:cNvGrpSpPr/>
        <p:nvPr/>
      </p:nvGrpSpPr>
      <p:grpSpPr>
        <a:xfrm>
          <a:off x="0" y="0"/>
          <a:ext cx="0" cy="0"/>
          <a:chOff x="0" y="0"/>
          <a:chExt cx="0" cy="0"/>
        </a:xfrm>
      </p:grpSpPr>
      <p:sp>
        <p:nvSpPr>
          <p:cNvPr id="579" name="Google Shape;579;p8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Share Buybacks</a:t>
            </a:r>
            <a:endParaRPr sz="2300">
              <a:solidFill>
                <a:srgbClr val="B7B7B7"/>
              </a:solidFill>
            </a:endParaRPr>
          </a:p>
        </p:txBody>
      </p:sp>
      <p:sp>
        <p:nvSpPr>
          <p:cNvPr id="580" name="Google Shape;580;p8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How Are Companies Resisting Share Devaluation?</a:t>
            </a:r>
            <a:endParaRPr sz="229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Share Buybacks</a:t>
            </a:r>
            <a:endParaRPr/>
          </a:p>
          <a:p>
            <a:pPr indent="0" lvl="0" marL="0" rtl="0" algn="l">
              <a:spcBef>
                <a:spcPts val="0"/>
              </a:spcBef>
              <a:spcAft>
                <a:spcPts val="0"/>
              </a:spcAft>
              <a:buNone/>
            </a:pPr>
            <a:r>
              <a:t/>
            </a:r>
            <a:endParaRPr/>
          </a:p>
        </p:txBody>
      </p:sp>
      <p:sp>
        <p:nvSpPr>
          <p:cNvPr id="586" name="Google Shape;586;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lang="en" sz="1725"/>
              <a:t>Stock and share buybacks abounded this month</a:t>
            </a:r>
            <a:r>
              <a:rPr lang="en" sz="1725"/>
              <a:t>. </a:t>
            </a:r>
            <a:endParaRPr sz="1725"/>
          </a:p>
          <a:p>
            <a:pPr indent="0" lvl="0" marL="0" rtl="0" algn="l">
              <a:spcBef>
                <a:spcPts val="1200"/>
              </a:spcBef>
              <a:spcAft>
                <a:spcPts val="0"/>
              </a:spcAft>
              <a:buSzPts val="688"/>
              <a:buNone/>
            </a:pPr>
            <a:r>
              <a:rPr b="1" lang="en" sz="1725"/>
              <a:t>At least five Bitcoin treasuries </a:t>
            </a:r>
            <a:r>
              <a:rPr lang="en" sz="1725"/>
              <a:t>and </a:t>
            </a:r>
            <a:r>
              <a:rPr b="1" lang="en" sz="1725"/>
              <a:t>four altcoin treasuries </a:t>
            </a:r>
            <a:r>
              <a:rPr lang="en" sz="1725"/>
              <a:t>announced or continued to pursue share buybacks in and around October.</a:t>
            </a:r>
            <a:endParaRPr sz="1725"/>
          </a:p>
          <a:p>
            <a:pPr indent="0" lvl="0" marL="0" rtl="0" algn="l">
              <a:spcBef>
                <a:spcPts val="1200"/>
              </a:spcBef>
              <a:spcAft>
                <a:spcPts val="0"/>
              </a:spcAft>
              <a:buSzPts val="688"/>
              <a:buNone/>
            </a:pPr>
            <a:r>
              <a:rPr lang="en" sz="1725"/>
              <a:t>Critics argue that stock buybacks indicate that Bitcoin treasury strategies are failing to generate value. However, proponents believe that buybacks can </a:t>
            </a:r>
            <a:r>
              <a:rPr b="1" lang="en" sz="1725"/>
              <a:t>benefit shareholders by driving up share prices even in difficult market conditions.</a:t>
            </a:r>
            <a:endParaRPr b="1" sz="1725"/>
          </a:p>
          <a:p>
            <a:pPr indent="0" lvl="0" marL="0" rtl="0" algn="l">
              <a:spcBef>
                <a:spcPts val="1200"/>
              </a:spcBef>
              <a:spcAft>
                <a:spcPts val="1200"/>
              </a:spcAft>
              <a:buSzPts val="688"/>
              <a:buNone/>
            </a:pPr>
            <a:r>
              <a:rPr lang="en" sz="1725"/>
              <a:t>Any short-term gains in share price have been moderate, and it remains to be seen whether buyback strategies will ultimately benefit shareholders in the long term.</a:t>
            </a:r>
            <a:endParaRPr sz="1725"/>
          </a:p>
        </p:txBody>
      </p:sp>
      <p:pic>
        <p:nvPicPr>
          <p:cNvPr id="587" name="Google Shape;587;p85"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1786" lvl="0" marL="457200" rtl="0" algn="l">
              <a:lnSpc>
                <a:spcPct val="105000"/>
              </a:lnSpc>
              <a:spcBef>
                <a:spcPts val="0"/>
              </a:spcBef>
              <a:spcAft>
                <a:spcPts val="0"/>
              </a:spcAft>
              <a:buSzPts val="1468"/>
              <a:buChar char="●"/>
            </a:pPr>
            <a:r>
              <a:rPr b="1" lang="en" sz="1467"/>
              <a:t>Metaplanet </a:t>
            </a:r>
            <a:r>
              <a:rPr lang="en" sz="1467"/>
              <a:t>announced plans to repurchase up to 150 million common shares, or about 13% of  its total issued shares, backed by a $500 million line of credit [</a:t>
            </a:r>
            <a:r>
              <a:rPr lang="en" sz="1467" u="sng">
                <a:solidFill>
                  <a:schemeClr val="hlink"/>
                </a:solidFill>
                <a:hlinkClick r:id="rId3"/>
              </a:rPr>
              <a:t>Oct. 27</a:t>
            </a:r>
            <a:r>
              <a:rPr lang="en" sz="1467"/>
              <a:t>] </a:t>
            </a:r>
            <a:br>
              <a:rPr lang="en" sz="1467"/>
            </a:br>
            <a:endParaRPr sz="1467"/>
          </a:p>
          <a:p>
            <a:pPr indent="-321786" lvl="0" marL="457200" rtl="0" algn="l">
              <a:lnSpc>
                <a:spcPct val="105000"/>
              </a:lnSpc>
              <a:spcBef>
                <a:spcPts val="0"/>
              </a:spcBef>
              <a:spcAft>
                <a:spcPts val="0"/>
              </a:spcAft>
              <a:buSzPts val="1468"/>
              <a:buChar char="●"/>
            </a:pPr>
            <a:r>
              <a:rPr b="1" lang="en" sz="1467"/>
              <a:t>LM Funding </a:t>
            </a:r>
            <a:r>
              <a:rPr lang="en" sz="1467"/>
              <a:t>announced a $1.5 million share buyback program, or 15% of outstanding common stock, to reduce dilution and increase asset value per share [</a:t>
            </a:r>
            <a:r>
              <a:rPr lang="en" sz="1467" u="sng">
                <a:solidFill>
                  <a:schemeClr val="hlink"/>
                </a:solidFill>
                <a:hlinkClick r:id="rId4"/>
              </a:rPr>
              <a:t>Nov. 3</a:t>
            </a:r>
            <a:r>
              <a:rPr lang="en" sz="1467"/>
              <a:t>]</a:t>
            </a:r>
            <a:br>
              <a:rPr lang="en" sz="1467"/>
            </a:br>
            <a:endParaRPr sz="1467"/>
          </a:p>
          <a:p>
            <a:pPr indent="-321786" lvl="0" marL="457200" rtl="0" algn="l">
              <a:lnSpc>
                <a:spcPct val="105000"/>
              </a:lnSpc>
              <a:spcBef>
                <a:spcPts val="0"/>
              </a:spcBef>
              <a:spcAft>
                <a:spcPts val="0"/>
              </a:spcAft>
              <a:buSzPts val="1468"/>
              <a:buChar char="●"/>
            </a:pPr>
            <a:r>
              <a:rPr b="1" lang="en" sz="1467"/>
              <a:t>Sequans Communications </a:t>
            </a:r>
            <a:r>
              <a:rPr lang="en" sz="1467"/>
              <a:t>launched a program to repurchase 1.57 million ADS shares, or approximately 10% of its outstanding ADS shares [</a:t>
            </a:r>
            <a:r>
              <a:rPr lang="en" sz="1467" u="sng">
                <a:solidFill>
                  <a:schemeClr val="hlink"/>
                </a:solidFill>
                <a:hlinkClick r:id="rId5"/>
              </a:rPr>
              <a:t>Oct. 1</a:t>
            </a:r>
            <a:r>
              <a:rPr lang="en" sz="1467"/>
              <a:t>]</a:t>
            </a:r>
            <a:br>
              <a:rPr lang="en" sz="1467"/>
            </a:br>
            <a:endParaRPr sz="1467"/>
          </a:p>
          <a:p>
            <a:pPr indent="-321786" lvl="0" marL="457200" rtl="0" algn="l">
              <a:lnSpc>
                <a:spcPct val="105000"/>
              </a:lnSpc>
              <a:spcBef>
                <a:spcPts val="0"/>
              </a:spcBef>
              <a:spcAft>
                <a:spcPts val="0"/>
              </a:spcAft>
              <a:buSzPts val="1468"/>
              <a:buChar char="●"/>
            </a:pPr>
            <a:r>
              <a:rPr b="1" lang="en" sz="1467"/>
              <a:t>Empery Digital</a:t>
            </a:r>
            <a:r>
              <a:rPr b="1" lang="en" sz="1467"/>
              <a:t> </a:t>
            </a:r>
            <a:r>
              <a:rPr lang="en" sz="1467"/>
              <a:t>posted an update on its ongoing share $150 million buyback program, stating that after the latest buybacks $76 million remains available for future repurchases [</a:t>
            </a:r>
            <a:r>
              <a:rPr lang="en" sz="1467" u="sng">
                <a:solidFill>
                  <a:schemeClr val="hlink"/>
                </a:solidFill>
                <a:hlinkClick r:id="rId6"/>
              </a:rPr>
              <a:t>Nov. 3</a:t>
            </a:r>
            <a:r>
              <a:rPr lang="en" sz="1467"/>
              <a:t>]</a:t>
            </a:r>
            <a:br>
              <a:rPr lang="en" sz="1467"/>
            </a:br>
            <a:endParaRPr sz="1467"/>
          </a:p>
          <a:p>
            <a:pPr indent="-321786" lvl="0" marL="457200" rtl="0" algn="l">
              <a:lnSpc>
                <a:spcPct val="105000"/>
              </a:lnSpc>
              <a:spcBef>
                <a:spcPts val="0"/>
              </a:spcBef>
              <a:spcAft>
                <a:spcPts val="0"/>
              </a:spcAft>
              <a:buSzPts val="1468"/>
              <a:buChar char="●"/>
            </a:pPr>
            <a:r>
              <a:rPr b="1" lang="en" sz="1467"/>
              <a:t>OranjeBTC </a:t>
            </a:r>
            <a:r>
              <a:rPr lang="en" sz="1467"/>
              <a:t>repurchased 99,600 shares for 1.12 million Brazilian reals ($220,000) [</a:t>
            </a:r>
            <a:r>
              <a:rPr lang="en" sz="1467" u="sng">
                <a:solidFill>
                  <a:schemeClr val="accent5"/>
                </a:solidFill>
                <a:hlinkClick r:id="rId7">
                  <a:extLst>
                    <a:ext uri="{A12FA001-AC4F-418D-AE19-62706E023703}">
                      <ahyp:hlinkClr val="tx"/>
                    </a:ext>
                  </a:extLst>
                </a:hlinkClick>
              </a:rPr>
              <a:t>Oct. 31</a:t>
            </a:r>
            <a:r>
              <a:rPr lang="en" sz="1467"/>
              <a:t>]</a:t>
            </a:r>
            <a:br>
              <a:rPr lang="en" sz="1467"/>
            </a:br>
            <a:endParaRPr sz="1467"/>
          </a:p>
        </p:txBody>
      </p:sp>
      <p:sp>
        <p:nvSpPr>
          <p:cNvPr id="593" name="Google Shape;593;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Share Buybacks   </a:t>
            </a:r>
            <a:r>
              <a:rPr lang="en">
                <a:solidFill>
                  <a:srgbClr val="999999"/>
                </a:solidFill>
              </a:rPr>
              <a:t>Bitcoin Treasuries</a:t>
            </a:r>
            <a:endParaRPr>
              <a:solidFill>
                <a:srgbClr val="999999"/>
              </a:solidFill>
            </a:endParaRPr>
          </a:p>
          <a:p>
            <a:pPr indent="0" lvl="0" marL="0" rtl="0" algn="l">
              <a:spcBef>
                <a:spcPts val="0"/>
              </a:spcBef>
              <a:spcAft>
                <a:spcPts val="0"/>
              </a:spcAft>
              <a:buNone/>
            </a:pPr>
            <a:r>
              <a:t/>
            </a:r>
            <a:endParaRPr/>
          </a:p>
        </p:txBody>
      </p:sp>
      <p:pic>
        <p:nvPicPr>
          <p:cNvPr id="594" name="Google Shape;594;p86" title="BTCTreasuriesLogoHD.png"/>
          <p:cNvPicPr preferRelativeResize="0"/>
          <p:nvPr/>
        </p:nvPicPr>
        <p:blipFill>
          <a:blip r:embed="rId8">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Share Buybacks</a:t>
            </a:r>
            <a:r>
              <a:rPr lang="en">
                <a:solidFill>
                  <a:srgbClr val="999999"/>
                </a:solidFill>
              </a:rPr>
              <a:t>   Altcoin Treasuries</a:t>
            </a:r>
            <a:endParaRPr>
              <a:solidFill>
                <a:srgbClr val="999999"/>
              </a:solidFill>
            </a:endParaRPr>
          </a:p>
        </p:txBody>
      </p:sp>
      <p:sp>
        <p:nvSpPr>
          <p:cNvPr id="600" name="Google Shape;600;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1786" lvl="0" marL="457200" rtl="0" algn="l">
              <a:lnSpc>
                <a:spcPct val="105000"/>
              </a:lnSpc>
              <a:spcBef>
                <a:spcPts val="0"/>
              </a:spcBef>
              <a:spcAft>
                <a:spcPts val="0"/>
              </a:spcAft>
              <a:buSzPts val="1468"/>
              <a:buChar char="●"/>
            </a:pPr>
            <a:r>
              <a:rPr b="1" lang="en" sz="1467"/>
              <a:t>EthZilla </a:t>
            </a:r>
            <a:r>
              <a:rPr lang="en" sz="1467"/>
              <a:t>sold $40 million of its ETH holdings to fund share buybacks and has already bought 600,000 shares for $12 million — part of an ongoing $250 million repurchase program [</a:t>
            </a:r>
            <a:r>
              <a:rPr lang="en" sz="1467" u="sng">
                <a:solidFill>
                  <a:schemeClr val="accent5"/>
                </a:solidFill>
                <a:hlinkClick r:id="rId3">
                  <a:extLst>
                    <a:ext uri="{A12FA001-AC4F-418D-AE19-62706E023703}">
                      <ahyp:hlinkClr val="tx"/>
                    </a:ext>
                  </a:extLst>
                </a:hlinkClick>
              </a:rPr>
              <a:t>Oct. 27</a:t>
            </a:r>
            <a:r>
              <a:rPr lang="en" sz="1467"/>
              <a:t>]</a:t>
            </a:r>
            <a:br>
              <a:rPr lang="en" sz="1467"/>
            </a:br>
            <a:endParaRPr sz="1467"/>
          </a:p>
          <a:p>
            <a:pPr indent="-321786" lvl="0" marL="457200" rtl="0" algn="l">
              <a:lnSpc>
                <a:spcPct val="105000"/>
              </a:lnSpc>
              <a:spcBef>
                <a:spcPts val="0"/>
              </a:spcBef>
              <a:spcAft>
                <a:spcPts val="0"/>
              </a:spcAft>
              <a:buSzPts val="1468"/>
              <a:buChar char="●"/>
            </a:pPr>
            <a:r>
              <a:rPr lang="en" sz="1467"/>
              <a:t>Ethereum treasury </a:t>
            </a:r>
            <a:r>
              <a:rPr b="1" lang="en" sz="1467"/>
              <a:t>FG Nexus</a:t>
            </a:r>
            <a:r>
              <a:rPr lang="en" sz="1467"/>
              <a:t> began a $200 million share repurchase</a:t>
            </a:r>
            <a:r>
              <a:rPr b="1" lang="en" sz="1467"/>
              <a:t> </a:t>
            </a:r>
            <a:r>
              <a:rPr lang="en" sz="1467"/>
              <a:t>program focused on buying back shares below NAV, which will permit its partner </a:t>
            </a:r>
            <a:r>
              <a:rPr b="1" lang="en" sz="1467"/>
              <a:t>ThinkEquity</a:t>
            </a:r>
            <a:r>
              <a:rPr lang="en" sz="1467"/>
              <a:t> to repurchase 25% of the daily trading volume while the stock trades below $5.00 per share  [</a:t>
            </a:r>
            <a:r>
              <a:rPr lang="en" sz="1467" u="sng">
                <a:solidFill>
                  <a:schemeClr val="hlink"/>
                </a:solidFill>
                <a:hlinkClick r:id="rId4"/>
              </a:rPr>
              <a:t>Oct. 20</a:t>
            </a:r>
            <a:r>
              <a:rPr lang="en" sz="1467"/>
              <a:t>]</a:t>
            </a:r>
            <a:br>
              <a:rPr b="1" lang="en" sz="1467"/>
            </a:br>
            <a:endParaRPr b="1" sz="1467"/>
          </a:p>
          <a:p>
            <a:pPr indent="-321786" lvl="0" marL="457200" rtl="0" algn="l">
              <a:lnSpc>
                <a:spcPct val="105000"/>
              </a:lnSpc>
              <a:spcBef>
                <a:spcPts val="0"/>
              </a:spcBef>
              <a:spcAft>
                <a:spcPts val="0"/>
              </a:spcAft>
              <a:buSzPts val="1468"/>
              <a:buChar char="●"/>
            </a:pPr>
            <a:r>
              <a:rPr b="1" lang="en" sz="1467"/>
              <a:t>Nano Labs, </a:t>
            </a:r>
            <a:r>
              <a:rPr lang="en" sz="1467"/>
              <a:t>a BNB-focused treasury, announced up to $25 million share repurchases [</a:t>
            </a:r>
            <a:r>
              <a:rPr lang="en" sz="1467" u="sng">
                <a:solidFill>
                  <a:schemeClr val="hlink"/>
                </a:solidFill>
                <a:hlinkClick r:id="rId5"/>
              </a:rPr>
              <a:t>Oct. 15</a:t>
            </a:r>
            <a:r>
              <a:rPr lang="en" sz="1467"/>
              <a:t>]</a:t>
            </a:r>
            <a:br>
              <a:rPr b="1" lang="en" sz="1467"/>
            </a:br>
            <a:endParaRPr b="1" sz="1467"/>
          </a:p>
          <a:p>
            <a:pPr indent="-321786" lvl="0" marL="457200" rtl="0" algn="l">
              <a:lnSpc>
                <a:spcPct val="105000"/>
              </a:lnSpc>
              <a:spcBef>
                <a:spcPts val="0"/>
              </a:spcBef>
              <a:spcAft>
                <a:spcPts val="0"/>
              </a:spcAft>
              <a:buSzPts val="1468"/>
              <a:buChar char="●"/>
            </a:pPr>
            <a:r>
              <a:rPr b="1" lang="en" sz="1467"/>
              <a:t>Forward Industries</a:t>
            </a:r>
            <a:r>
              <a:rPr b="1" lang="en" sz="1467"/>
              <a:t>’ </a:t>
            </a:r>
            <a:r>
              <a:rPr lang="en" sz="1467"/>
              <a:t>board authorized a $1 billion share buyback program in conjunction with its ongoing Solana treasury strategy [</a:t>
            </a:r>
            <a:r>
              <a:rPr lang="en" sz="1467" u="sng">
                <a:solidFill>
                  <a:schemeClr val="hlink"/>
                </a:solidFill>
                <a:hlinkClick r:id="rId6"/>
              </a:rPr>
              <a:t>Nov. 4</a:t>
            </a:r>
            <a:r>
              <a:rPr lang="en" sz="1467"/>
              <a:t>]</a:t>
            </a:r>
            <a:endParaRPr sz="1467"/>
          </a:p>
        </p:txBody>
      </p:sp>
      <p:pic>
        <p:nvPicPr>
          <p:cNvPr id="601" name="Google Shape;601;p87" title="BTCTreasuriesLogoHD.png"/>
          <p:cNvPicPr preferRelativeResize="0"/>
          <p:nvPr/>
        </p:nvPicPr>
        <p:blipFill>
          <a:blip r:embed="rId7">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Case Study: Metaplanet</a:t>
            </a:r>
            <a:endParaRPr/>
          </a:p>
          <a:p>
            <a:pPr indent="0" lvl="0" marL="0" rtl="0" algn="l">
              <a:spcBef>
                <a:spcPts val="0"/>
              </a:spcBef>
              <a:spcAft>
                <a:spcPts val="0"/>
              </a:spcAft>
              <a:buNone/>
            </a:pPr>
            <a:r>
              <a:t/>
            </a:r>
            <a:endParaRPr/>
          </a:p>
        </p:txBody>
      </p:sp>
      <p:sp>
        <p:nvSpPr>
          <p:cNvPr id="607" name="Google Shape;607;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Metaplanet's </a:t>
            </a:r>
            <a:r>
              <a:rPr lang="en" sz="1700" u="sng">
                <a:solidFill>
                  <a:schemeClr val="hlink"/>
                </a:solidFill>
                <a:hlinkClick r:id="rId3"/>
              </a:rPr>
              <a:t>share buyback program</a:t>
            </a:r>
            <a:r>
              <a:rPr lang="en" sz="1700"/>
              <a:t> involves </a:t>
            </a:r>
            <a:r>
              <a:rPr b="1" lang="en" sz="1700"/>
              <a:t>repurchasing up to 150 million common shares, or about 13% of its outstanding stock</a:t>
            </a:r>
            <a:r>
              <a:rPr lang="en" sz="1700"/>
              <a:t>, to improve capital efficiency and address the decline in its market Net Asset Value (mNAV). </a:t>
            </a:r>
            <a:endParaRPr sz="1700"/>
          </a:p>
          <a:p>
            <a:pPr indent="0" lvl="0" marL="0" rtl="0" algn="l">
              <a:spcBef>
                <a:spcPts val="1200"/>
              </a:spcBef>
              <a:spcAft>
                <a:spcPts val="0"/>
              </a:spcAft>
              <a:buNone/>
            </a:pPr>
            <a:r>
              <a:rPr lang="en" sz="1700"/>
              <a:t>The company has allocated about 75 billion JPY to repurchases, supported by a credit facility with a </a:t>
            </a:r>
            <a:r>
              <a:rPr lang="en" sz="1700"/>
              <a:t>maximum borrowing limit of $500 million (76.4 billion JPY).</a:t>
            </a:r>
            <a:endParaRPr sz="1700"/>
          </a:p>
          <a:p>
            <a:pPr indent="0" lvl="0" marL="0" rtl="0" algn="l">
              <a:spcBef>
                <a:spcPts val="1200"/>
              </a:spcBef>
              <a:spcAft>
                <a:spcPts val="0"/>
              </a:spcAft>
              <a:buNone/>
            </a:pPr>
            <a:r>
              <a:rPr lang="en" sz="1700"/>
              <a:t>The year-long buyback will run from October 29, 2025, through October 28, 2026. The company </a:t>
            </a:r>
            <a:r>
              <a:rPr lang="en" sz="1700" u="sng">
                <a:solidFill>
                  <a:schemeClr val="hlink"/>
                </a:solidFill>
                <a:hlinkClick r:id="rId4"/>
              </a:rPr>
              <a:t>repurchased no shares</a:t>
            </a:r>
            <a:r>
              <a:rPr lang="en" sz="1700"/>
              <a:t> before the end of October 2025.</a:t>
            </a:r>
            <a:endParaRPr sz="1700"/>
          </a:p>
          <a:p>
            <a:pPr indent="0" lvl="0" marL="0" rtl="0" algn="l">
              <a:spcBef>
                <a:spcPts val="1200"/>
              </a:spcBef>
              <a:spcAft>
                <a:spcPts val="1200"/>
              </a:spcAft>
              <a:buNone/>
            </a:pPr>
            <a:r>
              <a:rPr b="1" lang="en" sz="1700"/>
              <a:t>We find that stock prices rose around the time of the Oct. 28 announcement, but that prices have once again fallen, with long-term outlook unclear.</a:t>
            </a:r>
            <a:endParaRPr b="1" sz="1700"/>
          </a:p>
        </p:txBody>
      </p:sp>
      <p:pic>
        <p:nvPicPr>
          <p:cNvPr id="608" name="Google Shape;608;p88"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89"/>
          <p:cNvPicPr preferRelativeResize="0"/>
          <p:nvPr/>
        </p:nvPicPr>
        <p:blipFill>
          <a:blip r:embed="rId3">
            <a:alphaModFix/>
          </a:blip>
          <a:stretch>
            <a:fillRect/>
          </a:stretch>
        </p:blipFill>
        <p:spPr>
          <a:xfrm>
            <a:off x="575188" y="1114450"/>
            <a:ext cx="8106423" cy="3721250"/>
          </a:xfrm>
          <a:prstGeom prst="rect">
            <a:avLst/>
          </a:prstGeom>
          <a:noFill/>
          <a:ln>
            <a:noFill/>
          </a:ln>
        </p:spPr>
      </p:pic>
      <p:sp>
        <p:nvSpPr>
          <p:cNvPr id="614" name="Google Shape;614;p89"/>
          <p:cNvSpPr txBox="1"/>
          <p:nvPr/>
        </p:nvSpPr>
        <p:spPr>
          <a:xfrm>
            <a:off x="4251500" y="1218775"/>
            <a:ext cx="1701000" cy="654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800"/>
              <a:t>Oct. 28 1:17 PM JST </a:t>
            </a:r>
            <a:r>
              <a:rPr b="1" lang="en" sz="800" u="sng">
                <a:solidFill>
                  <a:schemeClr val="dk1"/>
                </a:solidFill>
                <a:hlinkClick r:id="rId4">
                  <a:extLst>
                    <a:ext uri="{A12FA001-AC4F-418D-AE19-62706E023703}">
                      <ahyp:hlinkClr val="tx"/>
                    </a:ext>
                  </a:extLst>
                </a:hlinkClick>
              </a:rPr>
              <a:t>Metaplanet shares *Notice Regarding the Establishment of Share Repurchase Program* On X</a:t>
            </a:r>
            <a:endParaRPr b="1" sz="800">
              <a:solidFill>
                <a:schemeClr val="dk1"/>
              </a:solidFill>
            </a:endParaRPr>
          </a:p>
        </p:txBody>
      </p:sp>
      <p:sp>
        <p:nvSpPr>
          <p:cNvPr id="615" name="Google Shape;615;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Metaplanet Share Buyback</a:t>
            </a:r>
            <a:endParaRPr/>
          </a:p>
        </p:txBody>
      </p:sp>
      <p:cxnSp>
        <p:nvCxnSpPr>
          <p:cNvPr id="616" name="Google Shape;616;p89"/>
          <p:cNvCxnSpPr/>
          <p:nvPr/>
        </p:nvCxnSpPr>
        <p:spPr>
          <a:xfrm>
            <a:off x="5260750" y="1909150"/>
            <a:ext cx="46800" cy="367500"/>
          </a:xfrm>
          <a:prstGeom prst="straightConnector1">
            <a:avLst/>
          </a:prstGeom>
          <a:noFill/>
          <a:ln cap="flat" cmpd="sng" w="9525">
            <a:solidFill>
              <a:srgbClr val="000000"/>
            </a:solidFill>
            <a:prstDash val="solid"/>
            <a:round/>
            <a:headEnd len="med" w="med" type="none"/>
            <a:tailEnd len="med" w="med" type="triangle"/>
          </a:ln>
        </p:spPr>
      </p:cxnSp>
      <p:sp>
        <p:nvSpPr>
          <p:cNvPr id="617" name="Google Shape;617;p89"/>
          <p:cNvSpPr txBox="1"/>
          <p:nvPr/>
        </p:nvSpPr>
        <p:spPr>
          <a:xfrm>
            <a:off x="147700" y="4780025"/>
            <a:ext cx="1601100" cy="3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B7B7B7"/>
                </a:solidFill>
              </a:rPr>
              <a:t>Chart: </a:t>
            </a:r>
            <a:r>
              <a:rPr i="1" lang="en" sz="1100" u="sng">
                <a:solidFill>
                  <a:srgbClr val="B7B7B7"/>
                </a:solidFill>
                <a:hlinkClick r:id="rId5">
                  <a:extLst>
                    <a:ext uri="{A12FA001-AC4F-418D-AE19-62706E023703}">
                      <ahyp:hlinkClr val="tx"/>
                    </a:ext>
                  </a:extLst>
                </a:hlinkClick>
              </a:rPr>
              <a:t>Reuters</a:t>
            </a:r>
            <a:r>
              <a:rPr i="1" lang="en" sz="1100">
                <a:solidFill>
                  <a:srgbClr val="B7B7B7"/>
                </a:solidFill>
              </a:rPr>
              <a:t>, Nov. 6</a:t>
            </a:r>
            <a:endParaRPr i="1" sz="1100">
              <a:solidFill>
                <a:srgbClr val="B7B7B7"/>
              </a:solidFill>
            </a:endParaRPr>
          </a:p>
        </p:txBody>
      </p:sp>
      <p:pic>
        <p:nvPicPr>
          <p:cNvPr id="618" name="Google Shape;618;p89" title="BTCTreasuriesLogoHD.png"/>
          <p:cNvPicPr preferRelativeResize="0"/>
          <p:nvPr/>
        </p:nvPicPr>
        <p:blipFill>
          <a:blip r:embed="rId6">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90"/>
          <p:cNvPicPr preferRelativeResize="0"/>
          <p:nvPr/>
        </p:nvPicPr>
        <p:blipFill>
          <a:blip r:embed="rId3">
            <a:alphaModFix/>
          </a:blip>
          <a:stretch>
            <a:fillRect/>
          </a:stretch>
        </p:blipFill>
        <p:spPr>
          <a:xfrm>
            <a:off x="1227350" y="1270875"/>
            <a:ext cx="6268551" cy="3479950"/>
          </a:xfrm>
          <a:prstGeom prst="rect">
            <a:avLst/>
          </a:prstGeom>
          <a:noFill/>
          <a:ln>
            <a:noFill/>
          </a:ln>
        </p:spPr>
      </p:pic>
      <p:sp>
        <p:nvSpPr>
          <p:cNvPr id="624" name="Google Shape;624;p90"/>
          <p:cNvSpPr txBox="1"/>
          <p:nvPr/>
        </p:nvSpPr>
        <p:spPr>
          <a:xfrm>
            <a:off x="6007500" y="2607925"/>
            <a:ext cx="1263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Share buyback</a:t>
            </a:r>
            <a:endParaRPr sz="800">
              <a:solidFill>
                <a:schemeClr val="dk2"/>
              </a:solidFill>
            </a:endParaRPr>
          </a:p>
          <a:p>
            <a:pPr indent="0" lvl="0" marL="0" rtl="0" algn="l">
              <a:spcBef>
                <a:spcPts val="0"/>
              </a:spcBef>
              <a:spcAft>
                <a:spcPts val="0"/>
              </a:spcAft>
              <a:buNone/>
            </a:pPr>
            <a:r>
              <a:rPr lang="en" sz="800">
                <a:solidFill>
                  <a:schemeClr val="dk2"/>
                </a:solidFill>
              </a:rPr>
              <a:t>notice – Oct. 28</a:t>
            </a:r>
            <a:endParaRPr sz="800">
              <a:solidFill>
                <a:schemeClr val="dk2"/>
              </a:solidFill>
            </a:endParaRPr>
          </a:p>
          <a:p>
            <a:pPr indent="0" lvl="0" marL="0" rtl="0" algn="l">
              <a:spcBef>
                <a:spcPts val="0"/>
              </a:spcBef>
              <a:spcAft>
                <a:spcPts val="0"/>
              </a:spcAft>
              <a:buNone/>
            </a:pPr>
            <a:r>
              <a:rPr b="1" lang="en" sz="800">
                <a:solidFill>
                  <a:schemeClr val="dk2"/>
                </a:solidFill>
              </a:rPr>
              <a:t>Close: 499 JPY</a:t>
            </a:r>
            <a:endParaRPr b="1" sz="800">
              <a:solidFill>
                <a:schemeClr val="dk2"/>
              </a:solidFill>
            </a:endParaRPr>
          </a:p>
          <a:p>
            <a:pPr indent="0" lvl="0" marL="0" rtl="0" algn="l">
              <a:spcBef>
                <a:spcPts val="0"/>
              </a:spcBef>
              <a:spcAft>
                <a:spcPts val="0"/>
              </a:spcAft>
              <a:buNone/>
            </a:pPr>
            <a:r>
              <a:t/>
            </a:r>
            <a:endParaRPr sz="800">
              <a:solidFill>
                <a:schemeClr val="dk2"/>
              </a:solidFill>
            </a:endParaRPr>
          </a:p>
        </p:txBody>
      </p:sp>
      <p:sp>
        <p:nvSpPr>
          <p:cNvPr id="625" name="Google Shape;625;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Metaplanet Share Buyback</a:t>
            </a:r>
            <a:endParaRPr/>
          </a:p>
          <a:p>
            <a:pPr indent="0" lvl="0" marL="0" rtl="0" algn="l">
              <a:spcBef>
                <a:spcPts val="0"/>
              </a:spcBef>
              <a:spcAft>
                <a:spcPts val="0"/>
              </a:spcAft>
              <a:buNone/>
            </a:pPr>
            <a:r>
              <a:t/>
            </a:r>
            <a:endParaRPr/>
          </a:p>
        </p:txBody>
      </p:sp>
      <p:cxnSp>
        <p:nvCxnSpPr>
          <p:cNvPr id="626" name="Google Shape;626;p90"/>
          <p:cNvCxnSpPr/>
          <p:nvPr/>
        </p:nvCxnSpPr>
        <p:spPr>
          <a:xfrm>
            <a:off x="6708025" y="3117500"/>
            <a:ext cx="14100" cy="424500"/>
          </a:xfrm>
          <a:prstGeom prst="straightConnector1">
            <a:avLst/>
          </a:prstGeom>
          <a:noFill/>
          <a:ln cap="flat" cmpd="sng" w="9525">
            <a:solidFill>
              <a:srgbClr val="000000"/>
            </a:solidFill>
            <a:prstDash val="solid"/>
            <a:round/>
            <a:headEnd len="med" w="med" type="none"/>
            <a:tailEnd len="med" w="med" type="triangle"/>
          </a:ln>
        </p:spPr>
      </p:cxnSp>
      <p:sp>
        <p:nvSpPr>
          <p:cNvPr id="627" name="Google Shape;627;p90"/>
          <p:cNvSpPr txBox="1"/>
          <p:nvPr/>
        </p:nvSpPr>
        <p:spPr>
          <a:xfrm>
            <a:off x="147700" y="4780025"/>
            <a:ext cx="1601100" cy="3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B7B7B7"/>
                </a:solidFill>
              </a:rPr>
              <a:t>Chart: </a:t>
            </a:r>
            <a:r>
              <a:rPr i="1" lang="en" sz="1100" u="sng">
                <a:solidFill>
                  <a:srgbClr val="B7B7B7"/>
                </a:solidFill>
                <a:hlinkClick r:id="rId4">
                  <a:extLst>
                    <a:ext uri="{A12FA001-AC4F-418D-AE19-62706E023703}">
                      <ahyp:hlinkClr val="tx"/>
                    </a:ext>
                  </a:extLst>
                </a:hlinkClick>
              </a:rPr>
              <a:t>Reuters</a:t>
            </a:r>
            <a:r>
              <a:rPr i="1" lang="en" sz="1100">
                <a:solidFill>
                  <a:srgbClr val="B7B7B7"/>
                </a:solidFill>
              </a:rPr>
              <a:t>, Nov. 6</a:t>
            </a:r>
            <a:endParaRPr i="1" sz="1100">
              <a:solidFill>
                <a:srgbClr val="B7B7B7"/>
              </a:solidFill>
            </a:endParaRPr>
          </a:p>
        </p:txBody>
      </p:sp>
      <p:pic>
        <p:nvPicPr>
          <p:cNvPr id="628" name="Google Shape;628;p90"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91"/>
          <p:cNvSpPr txBox="1"/>
          <p:nvPr>
            <p:ph idx="1" type="body"/>
          </p:nvPr>
        </p:nvSpPr>
        <p:spPr>
          <a:xfrm>
            <a:off x="411500" y="1031925"/>
            <a:ext cx="5145300" cy="3808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100"/>
              <a:buNone/>
            </a:pPr>
            <a:r>
              <a:rPr lang="en" sz="1500"/>
              <a:t>“It was great to see Metaplanet announce having the </a:t>
            </a:r>
            <a:r>
              <a:rPr b="1" lang="en" sz="1500"/>
              <a:t>optionality for share buybacks</a:t>
            </a:r>
            <a:r>
              <a:rPr lang="en" sz="1500"/>
              <a:t>.</a:t>
            </a:r>
            <a:r>
              <a:rPr lang="en" sz="1500"/>
              <a:t>” </a:t>
            </a:r>
            <a:endParaRPr sz="1500"/>
          </a:p>
          <a:p>
            <a:pPr indent="0" lvl="0" marL="0" rtl="0" algn="l">
              <a:lnSpc>
                <a:spcPct val="95000"/>
              </a:lnSpc>
              <a:spcBef>
                <a:spcPts val="1200"/>
              </a:spcBef>
              <a:spcAft>
                <a:spcPts val="0"/>
              </a:spcAft>
              <a:buSzPts val="1100"/>
              <a:buNone/>
            </a:pPr>
            <a:r>
              <a:rPr lang="en" sz="1500"/>
              <a:t>“This can act as a deterrent for short selling and can </a:t>
            </a:r>
            <a:r>
              <a:rPr b="1" lang="en" sz="1500"/>
              <a:t>increase Bitcoin per share</a:t>
            </a:r>
            <a:r>
              <a:rPr lang="en" sz="1500"/>
              <a:t> for the common equity holders if executed at below 1x mNAV. “</a:t>
            </a:r>
            <a:endParaRPr sz="1500"/>
          </a:p>
          <a:p>
            <a:pPr indent="0" lvl="0" marL="0" rtl="0" algn="l">
              <a:lnSpc>
                <a:spcPct val="95000"/>
              </a:lnSpc>
              <a:spcBef>
                <a:spcPts val="1200"/>
              </a:spcBef>
              <a:spcAft>
                <a:spcPts val="0"/>
              </a:spcAft>
              <a:buClr>
                <a:srgbClr val="000000"/>
              </a:buClr>
              <a:buSzPts val="1018"/>
              <a:buFont typeface="Arial"/>
              <a:buNone/>
            </a:pPr>
            <a:r>
              <a:rPr lang="en" sz="1500"/>
              <a:t>“I think </a:t>
            </a:r>
            <a:r>
              <a:rPr b="1" lang="en" sz="1500"/>
              <a:t>we will likely see other companies in the sector make a similar move in the coming months </a:t>
            </a:r>
            <a:r>
              <a:rPr lang="en" sz="1500"/>
              <a:t>in an attempt to build a "floor"</a:t>
            </a:r>
            <a:r>
              <a:rPr lang="en" sz="1500"/>
              <a:t> … and [if] this floor is established at a magnet mNAV of 1.0, shareholders by default match Bitcoin-equivalent returns.</a:t>
            </a:r>
            <a:r>
              <a:rPr lang="en" sz="1500"/>
              <a:t> </a:t>
            </a:r>
            <a:r>
              <a:rPr b="1" lang="en" sz="1500"/>
              <a:t>This is huge for the perceived safety of investing in Bitcoin treasury companies.”</a:t>
            </a:r>
            <a:endParaRPr b="1" sz="1500"/>
          </a:p>
          <a:p>
            <a:pPr indent="0" lvl="0" marL="0" rtl="0" algn="l">
              <a:lnSpc>
                <a:spcPct val="95000"/>
              </a:lnSpc>
              <a:spcBef>
                <a:spcPts val="1200"/>
              </a:spcBef>
              <a:spcAft>
                <a:spcPts val="0"/>
              </a:spcAft>
              <a:buSzPts val="1018"/>
              <a:buNone/>
            </a:pPr>
            <a:r>
              <a:rPr lang="en" sz="1300"/>
              <a:t>— Adam Livingston, Bitcoin and capital markets educator</a:t>
            </a:r>
            <a:endParaRPr sz="1300"/>
          </a:p>
          <a:p>
            <a:pPr indent="0" lvl="0" marL="0" rtl="0" algn="l">
              <a:lnSpc>
                <a:spcPct val="95000"/>
              </a:lnSpc>
              <a:spcBef>
                <a:spcPts val="1200"/>
              </a:spcBef>
              <a:spcAft>
                <a:spcPts val="1200"/>
              </a:spcAft>
              <a:buSzPts val="1018"/>
              <a:buNone/>
            </a:pPr>
            <a:r>
              <a:t/>
            </a:r>
            <a:endParaRPr sz="1400"/>
          </a:p>
        </p:txBody>
      </p:sp>
      <p:sp>
        <p:nvSpPr>
          <p:cNvPr id="634" name="Google Shape;634;p91"/>
          <p:cNvSpPr txBox="1"/>
          <p:nvPr>
            <p:ph type="title"/>
          </p:nvPr>
        </p:nvSpPr>
        <p:spPr>
          <a:xfrm>
            <a:off x="357625" y="459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Expert</a:t>
            </a:r>
            <a:r>
              <a:rPr lang="en"/>
              <a:t> Commentary</a:t>
            </a:r>
            <a:endParaRPr sz="2800"/>
          </a:p>
          <a:p>
            <a:pPr indent="0" lvl="0" marL="0" rtl="0" algn="l">
              <a:spcBef>
                <a:spcPts val="0"/>
              </a:spcBef>
              <a:spcAft>
                <a:spcPts val="0"/>
              </a:spcAft>
              <a:buNone/>
            </a:pPr>
            <a:r>
              <a:t/>
            </a:r>
            <a:endParaRPr sz="2800"/>
          </a:p>
        </p:txBody>
      </p:sp>
      <p:sp>
        <p:nvSpPr>
          <p:cNvPr id="635" name="Google Shape;635;p91"/>
          <p:cNvSpPr txBox="1"/>
          <p:nvPr/>
        </p:nvSpPr>
        <p:spPr>
          <a:xfrm>
            <a:off x="5647650" y="4264175"/>
            <a:ext cx="3153600" cy="8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rPr>
              <a:t>Image: </a:t>
            </a:r>
            <a:r>
              <a:rPr lang="en" sz="1200" u="sng">
                <a:solidFill>
                  <a:srgbClr val="999999"/>
                </a:solidFill>
                <a:hlinkClick r:id="rId3">
                  <a:extLst>
                    <a:ext uri="{A12FA001-AC4F-418D-AE19-62706E023703}">
                      <ahyp:hlinkClr val="tx"/>
                    </a:ext>
                  </a:extLst>
                </a:hlinkClick>
              </a:rPr>
              <a:t>LinkedIn</a:t>
            </a:r>
            <a:r>
              <a:rPr lang="en" sz="1200">
                <a:solidFill>
                  <a:srgbClr val="999999"/>
                </a:solidFill>
              </a:rPr>
              <a:t> </a:t>
            </a:r>
            <a:endParaRPr sz="1200">
              <a:solidFill>
                <a:srgbClr val="999999"/>
              </a:solidFill>
            </a:endParaRPr>
          </a:p>
        </p:txBody>
      </p:sp>
      <p:pic>
        <p:nvPicPr>
          <p:cNvPr id="636" name="Google Shape;636;p91"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pic>
        <p:nvPicPr>
          <p:cNvPr id="637" name="Google Shape;637;p91"/>
          <p:cNvPicPr preferRelativeResize="0"/>
          <p:nvPr/>
        </p:nvPicPr>
        <p:blipFill>
          <a:blip r:embed="rId5">
            <a:alphaModFix/>
          </a:blip>
          <a:stretch>
            <a:fillRect/>
          </a:stretch>
        </p:blipFill>
        <p:spPr>
          <a:xfrm>
            <a:off x="5709200" y="1184325"/>
            <a:ext cx="2927450" cy="2927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 sz="1450"/>
              <a:t>Treasury buying has slowed since the summer, but </a:t>
            </a:r>
            <a:r>
              <a:rPr b="1" lang="en" sz="1450"/>
              <a:t>the most dedicated treasuries are still stacking </a:t>
            </a:r>
            <a:r>
              <a:rPr b="1" lang="en" sz="1450"/>
              <a:t>Bitcoin</a:t>
            </a:r>
            <a:r>
              <a:rPr b="1" lang="en" sz="1450"/>
              <a:t> and strategizing for the future</a:t>
            </a:r>
            <a:r>
              <a:rPr lang="en" sz="1450"/>
              <a:t>. Trends in October include:</a:t>
            </a:r>
            <a:br>
              <a:rPr lang="en" sz="1450"/>
            </a:br>
            <a:endParaRPr sz="1450"/>
          </a:p>
          <a:p>
            <a:pPr indent="-320675" lvl="0" marL="457200" rtl="0" algn="l">
              <a:lnSpc>
                <a:spcPct val="110000"/>
              </a:lnSpc>
              <a:spcBef>
                <a:spcPts val="0"/>
              </a:spcBef>
              <a:spcAft>
                <a:spcPts val="0"/>
              </a:spcAft>
              <a:buSzPts val="1450"/>
              <a:buChar char="●"/>
            </a:pPr>
            <a:r>
              <a:rPr b="1" lang="en" sz="1450"/>
              <a:t>Slow but steady growth: </a:t>
            </a:r>
            <a:r>
              <a:rPr lang="en" sz="1450"/>
              <a:t>Holdings are at an all-time high despite low monthly additions.</a:t>
            </a:r>
            <a:br>
              <a:rPr lang="en" sz="1450"/>
            </a:br>
            <a:endParaRPr sz="1450"/>
          </a:p>
          <a:p>
            <a:pPr indent="-320675" lvl="0" marL="457200" rtl="0" algn="l">
              <a:lnSpc>
                <a:spcPct val="110000"/>
              </a:lnSpc>
              <a:spcBef>
                <a:spcPts val="0"/>
              </a:spcBef>
              <a:spcAft>
                <a:spcPts val="0"/>
              </a:spcAft>
              <a:buSzPts val="1450"/>
              <a:buChar char="●"/>
            </a:pPr>
            <a:r>
              <a:rPr b="1" lang="en" sz="1450"/>
              <a:t>Stock gains: </a:t>
            </a:r>
            <a:r>
              <a:rPr lang="en" sz="1450"/>
              <a:t>Select “pure play” Bitcoin treasury stocks are up over a 6-month period.</a:t>
            </a:r>
            <a:br>
              <a:rPr b="1" lang="en" sz="1450"/>
            </a:br>
            <a:endParaRPr b="1" sz="1450"/>
          </a:p>
          <a:p>
            <a:pPr indent="-320675" lvl="0" marL="457200" rtl="0" algn="l">
              <a:lnSpc>
                <a:spcPct val="110000"/>
              </a:lnSpc>
              <a:spcBef>
                <a:spcPts val="0"/>
              </a:spcBef>
              <a:spcAft>
                <a:spcPts val="0"/>
              </a:spcAft>
              <a:buSzPts val="1450"/>
              <a:buChar char="●"/>
            </a:pPr>
            <a:r>
              <a:rPr b="1" lang="en" sz="1450"/>
              <a:t>Digital credit: </a:t>
            </a:r>
            <a:r>
              <a:rPr lang="en" sz="1450"/>
              <a:t>Strategy, Strive, and Metaplanet are advancing preferred share offerings that are intended to offer high-yield dividends to investors.</a:t>
            </a:r>
            <a:br>
              <a:rPr b="1" lang="en" sz="1450"/>
            </a:br>
            <a:endParaRPr b="1" sz="1450"/>
          </a:p>
          <a:p>
            <a:pPr indent="-320675" lvl="0" marL="457200" rtl="0" algn="l">
              <a:lnSpc>
                <a:spcPct val="110000"/>
              </a:lnSpc>
              <a:spcBef>
                <a:spcPts val="0"/>
              </a:spcBef>
              <a:spcAft>
                <a:spcPts val="0"/>
              </a:spcAft>
              <a:buSzPts val="1450"/>
              <a:buChar char="●"/>
            </a:pPr>
            <a:r>
              <a:rPr b="1" lang="en" sz="1450"/>
              <a:t>Share buybacks: </a:t>
            </a:r>
            <a:r>
              <a:rPr lang="en" sz="1450"/>
              <a:t>Some e</a:t>
            </a:r>
            <a:r>
              <a:rPr lang="en" sz="1450"/>
              <a:t>xperts see recent share repurchases as a way to restore value to investors amidst low mNAVs and stock valuations.</a:t>
            </a:r>
            <a:br>
              <a:rPr b="1" lang="en" sz="1450"/>
            </a:br>
            <a:endParaRPr b="1" sz="1450"/>
          </a:p>
          <a:p>
            <a:pPr indent="-320675" lvl="0" marL="457200" rtl="0" algn="l">
              <a:lnSpc>
                <a:spcPct val="110000"/>
              </a:lnSpc>
              <a:spcBef>
                <a:spcPts val="0"/>
              </a:spcBef>
              <a:spcAft>
                <a:spcPts val="0"/>
              </a:spcAft>
              <a:buSzPts val="1450"/>
              <a:buChar char="●"/>
            </a:pPr>
            <a:r>
              <a:rPr b="1" lang="en" sz="1450"/>
              <a:t>Altcoin treasuries: </a:t>
            </a:r>
            <a:r>
              <a:rPr lang="en" sz="1450"/>
              <a:t>Ethereum (ETH) and Solana (SOL) treasuries continue to expand.</a:t>
            </a:r>
            <a:endParaRPr sz="1450"/>
          </a:p>
          <a:p>
            <a:pPr indent="0" lvl="0" marL="0" rtl="0" algn="l">
              <a:lnSpc>
                <a:spcPct val="110000"/>
              </a:lnSpc>
              <a:spcBef>
                <a:spcPts val="0"/>
              </a:spcBef>
              <a:spcAft>
                <a:spcPts val="0"/>
              </a:spcAft>
              <a:buNone/>
            </a:pPr>
            <a:r>
              <a:t/>
            </a:r>
            <a:endParaRPr sz="1450"/>
          </a:p>
        </p:txBody>
      </p:sp>
      <p:sp>
        <p:nvSpPr>
          <p:cNvPr id="110" name="Google Shape;11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highlight>
                  <a:schemeClr val="lt1"/>
                </a:highlight>
              </a:rPr>
              <a:t>October</a:t>
            </a:r>
            <a:r>
              <a:rPr lang="en" sz="2800">
                <a:highlight>
                  <a:schemeClr val="lt1"/>
                </a:highlight>
              </a:rPr>
              <a:t> 2025 Summary</a:t>
            </a:r>
            <a:endParaRPr sz="2800">
              <a:highlight>
                <a:schemeClr val="lt1"/>
              </a:highlight>
            </a:endParaRPr>
          </a:p>
        </p:txBody>
      </p:sp>
      <p:pic>
        <p:nvPicPr>
          <p:cNvPr id="111" name="Google Shape;111;p20"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41" name="Shape 641"/>
        <p:cNvGrpSpPr/>
        <p:nvPr/>
      </p:nvGrpSpPr>
      <p:grpSpPr>
        <a:xfrm>
          <a:off x="0" y="0"/>
          <a:ext cx="0" cy="0"/>
          <a:chOff x="0" y="0"/>
          <a:chExt cx="0" cy="0"/>
        </a:xfrm>
      </p:grpSpPr>
      <p:sp>
        <p:nvSpPr>
          <p:cNvPr id="642" name="Google Shape;642;p9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Illiquid Bitcoin Supply</a:t>
            </a:r>
            <a:endParaRPr sz="2300">
              <a:solidFill>
                <a:srgbClr val="B7B7B7"/>
              </a:solidFill>
            </a:endParaRPr>
          </a:p>
        </p:txBody>
      </p:sp>
      <p:sp>
        <p:nvSpPr>
          <p:cNvPr id="643" name="Google Shape;643;p9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How Much BTC Is Locked Up By Corporate Treasuries?</a:t>
            </a:r>
            <a:endParaRPr sz="229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93"/>
          <p:cNvSpPr txBox="1"/>
          <p:nvPr>
            <p:ph idx="1" type="body"/>
          </p:nvPr>
        </p:nvSpPr>
        <p:spPr>
          <a:xfrm>
            <a:off x="328385" y="1152475"/>
            <a:ext cx="8604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Treasuries</a:t>
            </a:r>
            <a:r>
              <a:rPr lang="en" sz="1500"/>
              <a:t> that are resistant to selling Bitcoin are an important contributor to the</a:t>
            </a:r>
            <a:r>
              <a:rPr b="1" lang="en" sz="1500"/>
              <a:t> illiquid Bitcoin supply</a:t>
            </a:r>
            <a:r>
              <a:rPr lang="en" sz="1500"/>
              <a:t>, i.e. </a:t>
            </a:r>
            <a:r>
              <a:rPr lang="en" sz="1500"/>
              <a:t>Bitcoin that has</a:t>
            </a:r>
            <a:r>
              <a:rPr lang="en" sz="1500"/>
              <a:t> been issued but is not actively transferred between addresses</a:t>
            </a:r>
            <a:r>
              <a:rPr lang="en" sz="1500"/>
              <a:t>.</a:t>
            </a:r>
            <a:endParaRPr sz="1500"/>
          </a:p>
          <a:p>
            <a:pPr indent="0" lvl="0" marL="0" rtl="0" algn="l">
              <a:spcBef>
                <a:spcPts val="1200"/>
              </a:spcBef>
              <a:spcAft>
                <a:spcPts val="0"/>
              </a:spcAft>
              <a:buNone/>
            </a:pPr>
            <a:r>
              <a:rPr lang="en" sz="1500" u="sng">
                <a:solidFill>
                  <a:schemeClr val="hlink"/>
                </a:solidFill>
                <a:hlinkClick r:id="rId3"/>
              </a:rPr>
              <a:t>Fidelity Digital Assets</a:t>
            </a:r>
            <a:r>
              <a:rPr lang="en" sz="1500"/>
              <a:t> finds that </a:t>
            </a:r>
            <a:r>
              <a:rPr lang="en" sz="1500"/>
              <a:t>Bitcoin </a:t>
            </a:r>
            <a:r>
              <a:rPr lang="en" sz="1500"/>
              <a:t>treasuries are increasingly responsible for the illiquid supply:</a:t>
            </a:r>
            <a:endParaRPr sz="1500"/>
          </a:p>
          <a:p>
            <a:pPr indent="0" lvl="0" marL="457200" rtl="0" algn="l">
              <a:lnSpc>
                <a:spcPct val="105000"/>
              </a:lnSpc>
              <a:spcBef>
                <a:spcPts val="1200"/>
              </a:spcBef>
              <a:spcAft>
                <a:spcPts val="0"/>
              </a:spcAft>
              <a:buClr>
                <a:schemeClr val="dk1"/>
              </a:buClr>
              <a:buSzPts val="852"/>
              <a:buFont typeface="Arial"/>
              <a:buNone/>
            </a:pPr>
            <a:r>
              <a:rPr lang="en" sz="1500"/>
              <a:t>“Bitcoin is seemingly entering a new era, led by two main cohorts: long-term holders and public companies. The </a:t>
            </a:r>
            <a:r>
              <a:rPr b="1" lang="en" sz="1500"/>
              <a:t>addition of corporate treasuries into the illiquid supply category has accelerated the pace of accumulation</a:t>
            </a:r>
            <a:r>
              <a:rPr lang="en" sz="1500"/>
              <a:t>.”</a:t>
            </a:r>
            <a:endParaRPr sz="1500"/>
          </a:p>
          <a:p>
            <a:pPr indent="0" lvl="0" marL="0" rtl="0" algn="l">
              <a:spcBef>
                <a:spcPts val="1200"/>
              </a:spcBef>
              <a:spcAft>
                <a:spcPts val="1200"/>
              </a:spcAft>
              <a:buClr>
                <a:schemeClr val="dk1"/>
              </a:buClr>
              <a:buSzPts val="1100"/>
              <a:buFont typeface="Arial"/>
              <a:buNone/>
            </a:pPr>
            <a:r>
              <a:rPr lang="en" sz="1500"/>
              <a:t>The chart on the next page represents the amount of BTC held by public companies in </a:t>
            </a:r>
            <a:r>
              <a:rPr b="1" lang="en" sz="1500"/>
              <a:t>orange, </a:t>
            </a:r>
            <a:r>
              <a:rPr lang="en" sz="1500"/>
              <a:t>or about 5 percentage points of the projected 42% illiquid supply in 2025.</a:t>
            </a:r>
            <a:endParaRPr sz="1500"/>
          </a:p>
        </p:txBody>
      </p:sp>
      <p:sp>
        <p:nvSpPr>
          <p:cNvPr id="649" name="Google Shape;649;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Illiquid Bitcoin Supply</a:t>
            </a:r>
            <a:endParaRPr/>
          </a:p>
        </p:txBody>
      </p:sp>
      <p:pic>
        <p:nvPicPr>
          <p:cNvPr id="650" name="Google Shape;650;p93"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94"/>
          <p:cNvSpPr txBox="1"/>
          <p:nvPr/>
        </p:nvSpPr>
        <p:spPr>
          <a:xfrm>
            <a:off x="90100" y="4729550"/>
            <a:ext cx="20319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rgbClr val="B7B7B7"/>
                </a:solidFill>
              </a:rPr>
              <a:t>Chart: </a:t>
            </a:r>
            <a:r>
              <a:rPr i="1" lang="en" sz="1100" u="sng">
                <a:solidFill>
                  <a:srgbClr val="B7B7B7"/>
                </a:solidFill>
                <a:hlinkClick r:id="rId3">
                  <a:extLst>
                    <a:ext uri="{A12FA001-AC4F-418D-AE19-62706E023703}">
                      <ahyp:hlinkClr val="tx"/>
                    </a:ext>
                  </a:extLst>
                </a:hlinkClick>
              </a:rPr>
              <a:t>Fidelity</a:t>
            </a:r>
            <a:endParaRPr i="1" sz="1100">
              <a:solidFill>
                <a:srgbClr val="B7B7B7"/>
              </a:solidFill>
            </a:endParaRPr>
          </a:p>
        </p:txBody>
      </p:sp>
      <p:pic>
        <p:nvPicPr>
          <p:cNvPr id="656" name="Google Shape;656;p94"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pic>
        <p:nvPicPr>
          <p:cNvPr id="657" name="Google Shape;657;p94" title="001f.1104_full(4).png"/>
          <p:cNvPicPr preferRelativeResize="0"/>
          <p:nvPr/>
        </p:nvPicPr>
        <p:blipFill rotWithShape="1">
          <a:blip r:embed="rId5">
            <a:alphaModFix/>
          </a:blip>
          <a:srcRect b="0" l="33271" r="0" t="0"/>
          <a:stretch/>
        </p:blipFill>
        <p:spPr>
          <a:xfrm>
            <a:off x="1073678" y="152400"/>
            <a:ext cx="6996644" cy="45771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Illiquid Bitcoin Supply</a:t>
            </a:r>
            <a:endParaRPr/>
          </a:p>
        </p:txBody>
      </p:sp>
      <p:pic>
        <p:nvPicPr>
          <p:cNvPr id="663" name="Google Shape;663;p95"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664" name="Google Shape;664;p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1200"/>
              </a:spcBef>
              <a:spcAft>
                <a:spcPts val="0"/>
              </a:spcAft>
              <a:buSzPts val="852"/>
              <a:buNone/>
            </a:pPr>
            <a:r>
              <a:rPr lang="en" sz="1400"/>
              <a:t>Analysts at Fidelity Digital Assets found </a:t>
            </a:r>
            <a:r>
              <a:rPr lang="en" sz="1400"/>
              <a:t>that:</a:t>
            </a:r>
            <a:endParaRPr sz="1400"/>
          </a:p>
          <a:p>
            <a:pPr indent="-317500" lvl="0" marL="457200" rtl="0" algn="l">
              <a:spcBef>
                <a:spcPts val="1200"/>
              </a:spcBef>
              <a:spcAft>
                <a:spcPts val="0"/>
              </a:spcAft>
              <a:buClr>
                <a:schemeClr val="dk1"/>
              </a:buClr>
              <a:buSzPts val="1400"/>
              <a:buChar char="●"/>
            </a:pPr>
            <a:r>
              <a:rPr lang="en" sz="1400"/>
              <a:t>At the end of Q2 2025, Bitcoin’s</a:t>
            </a:r>
            <a:r>
              <a:rPr b="1" lang="en" sz="1400"/>
              <a:t> circulating supply was about 19.8 million</a:t>
            </a:r>
            <a:r>
              <a:rPr lang="en" sz="1400"/>
              <a:t>.</a:t>
            </a:r>
            <a:br>
              <a:rPr lang="en" sz="1400"/>
            </a:br>
            <a:endParaRPr sz="1400"/>
          </a:p>
          <a:p>
            <a:pPr indent="-317500" lvl="0" marL="457200" rtl="0" algn="l">
              <a:spcBef>
                <a:spcPts val="0"/>
              </a:spcBef>
              <a:spcAft>
                <a:spcPts val="0"/>
              </a:spcAft>
              <a:buClr>
                <a:schemeClr val="dk1"/>
              </a:buClr>
              <a:buSzPts val="1400"/>
              <a:buChar char="●"/>
            </a:pPr>
            <a:r>
              <a:rPr lang="en" sz="1400"/>
              <a:t>Nearly </a:t>
            </a:r>
            <a:r>
              <a:rPr b="1" lang="en" sz="1400"/>
              <a:t>42% (over 8.3 million bitcoin)</a:t>
            </a:r>
            <a:r>
              <a:rPr lang="en" sz="1400"/>
              <a:t> is estimated to become illiquid by Q2 2032.</a:t>
            </a:r>
            <a:br>
              <a:rPr lang="en" sz="1400"/>
            </a:br>
            <a:endParaRPr sz="1400"/>
          </a:p>
          <a:p>
            <a:pPr indent="-317500" lvl="0" marL="457200" rtl="0" algn="l">
              <a:spcBef>
                <a:spcPts val="0"/>
              </a:spcBef>
              <a:spcAft>
                <a:spcPts val="0"/>
              </a:spcAft>
              <a:buClr>
                <a:schemeClr val="dk1"/>
              </a:buClr>
              <a:buSzPts val="1400"/>
              <a:buChar char="●"/>
            </a:pPr>
            <a:r>
              <a:rPr lang="en" sz="1400"/>
              <a:t>This </a:t>
            </a:r>
            <a:r>
              <a:rPr b="1" lang="en" sz="1400"/>
              <a:t>illiquid supply likely exists at present in 2025,</a:t>
            </a:r>
            <a:r>
              <a:rPr lang="en" sz="1400"/>
              <a:t> but cannot be confirmed as the seven-year period used in Fidelity analysts’ methodology has not yet elapsed.</a:t>
            </a:r>
            <a:br>
              <a:rPr lang="en" sz="1400"/>
            </a:br>
            <a:endParaRPr sz="1400"/>
          </a:p>
          <a:p>
            <a:pPr indent="-317500" lvl="0" marL="457200" rtl="0" algn="l">
              <a:spcBef>
                <a:spcPts val="0"/>
              </a:spcBef>
              <a:spcAft>
                <a:spcPts val="0"/>
              </a:spcAft>
              <a:buClr>
                <a:schemeClr val="dk1"/>
              </a:buClr>
              <a:buSzPts val="1400"/>
              <a:buChar char="●"/>
            </a:pPr>
            <a:r>
              <a:rPr lang="en" sz="1400"/>
              <a:t>Bitcoin treasuries have a partial effect, but are not the sole factor, in the trend.</a:t>
            </a:r>
            <a:r>
              <a:rPr lang="en" sz="1400"/>
              <a:t> </a:t>
            </a:r>
            <a:br>
              <a:rPr lang="en" sz="1400"/>
            </a:br>
            <a:endParaRPr sz="1400"/>
          </a:p>
          <a:p>
            <a:pPr indent="-317500" lvl="0" marL="457200" rtl="0" algn="l">
              <a:spcBef>
                <a:spcPts val="0"/>
              </a:spcBef>
              <a:spcAft>
                <a:spcPts val="0"/>
              </a:spcAft>
              <a:buClr>
                <a:schemeClr val="dk1"/>
              </a:buClr>
              <a:buSzPts val="1400"/>
              <a:buChar char="●"/>
            </a:pPr>
            <a:r>
              <a:rPr lang="en" sz="1400"/>
              <a:t>“</a:t>
            </a:r>
            <a:r>
              <a:rPr lang="en" sz="1400"/>
              <a:t>This highlights a continuing trend of bitcoin’s finite supply becoming relatively more illiquid over time, </a:t>
            </a:r>
            <a:r>
              <a:rPr b="1" lang="en" sz="1400"/>
              <a:t>with additional momentum provided by bitcoin treasury companies,</a:t>
            </a:r>
            <a:r>
              <a:rPr lang="en" sz="1400"/>
              <a:t>” the report notes.</a:t>
            </a:r>
            <a:endParaRPr sz="14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Importance of Scarcity</a:t>
            </a:r>
            <a:endParaRPr/>
          </a:p>
        </p:txBody>
      </p:sp>
      <p:sp>
        <p:nvSpPr>
          <p:cNvPr id="670" name="Google Shape;670;p9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SzPts val="1100"/>
              <a:buNone/>
            </a:pPr>
            <a:r>
              <a:rPr lang="en" sz="1700"/>
              <a:t>“Bitcoin has always been scarce with a maximum supply of 21 million. However, the mindset of early bitcoin adopters was one of abundance. In 2010, for example, virtual bitcoin “faucets” gave site visitors five bitcoin at the click of a button—an amount valued at over half a million dollars today. </a:t>
            </a:r>
            <a:r>
              <a:rPr b="1" lang="en" sz="1700"/>
              <a:t>This significant shift in perceived value has sharpened the focus on the asset’s scarcity.”</a:t>
            </a:r>
            <a:endParaRPr b="1" sz="1700"/>
          </a:p>
          <a:p>
            <a:pPr indent="0" lvl="0" marL="0" rtl="0" algn="l">
              <a:lnSpc>
                <a:spcPct val="105000"/>
              </a:lnSpc>
              <a:spcBef>
                <a:spcPts val="1200"/>
              </a:spcBef>
              <a:spcAft>
                <a:spcPts val="0"/>
              </a:spcAft>
              <a:buSzPts val="852"/>
              <a:buNone/>
            </a:pPr>
            <a:r>
              <a:rPr lang="en" sz="1700"/>
              <a:t>“</a:t>
            </a:r>
            <a:r>
              <a:rPr lang="en" sz="1700"/>
              <a:t>When a finite supply is met with increasing demand,</a:t>
            </a:r>
            <a:r>
              <a:rPr b="1" lang="en" sz="1700"/>
              <a:t> the only variable left to change is price.</a:t>
            </a:r>
            <a:r>
              <a:rPr lang="en" sz="1700"/>
              <a:t> As public companies, nation-states, and long-term holders position themselves for the future of Bitcoin, </a:t>
            </a:r>
            <a:r>
              <a:rPr b="1" lang="en" sz="1700"/>
              <a:t>scarcity has never been more top of mind.</a:t>
            </a:r>
            <a:r>
              <a:rPr lang="en" sz="1700"/>
              <a:t>”</a:t>
            </a:r>
            <a:endParaRPr sz="1700"/>
          </a:p>
          <a:p>
            <a:pPr indent="0" lvl="0" marL="0" rtl="0" algn="l">
              <a:lnSpc>
                <a:spcPct val="105000"/>
              </a:lnSpc>
              <a:spcBef>
                <a:spcPts val="1200"/>
              </a:spcBef>
              <a:spcAft>
                <a:spcPts val="1200"/>
              </a:spcAft>
              <a:buSzPts val="852"/>
              <a:buNone/>
            </a:pPr>
            <a:r>
              <a:rPr lang="en" sz="1700"/>
              <a:t>— </a:t>
            </a:r>
            <a:r>
              <a:rPr lang="en" sz="1700" u="sng">
                <a:solidFill>
                  <a:schemeClr val="hlink"/>
                </a:solidFill>
                <a:hlinkClick r:id="rId3"/>
              </a:rPr>
              <a:t>Fidelity Digital Assets</a:t>
            </a:r>
            <a:r>
              <a:rPr lang="en" sz="1700"/>
              <a:t>, “Bitcoin’s Illiquid Supply: A New Era for Investors” </a:t>
            </a:r>
            <a:endParaRPr sz="1700"/>
          </a:p>
        </p:txBody>
      </p:sp>
      <p:pic>
        <p:nvPicPr>
          <p:cNvPr id="671" name="Google Shape;671;p96"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5" name="Shape 675"/>
        <p:cNvGrpSpPr/>
        <p:nvPr/>
      </p:nvGrpSpPr>
      <p:grpSpPr>
        <a:xfrm>
          <a:off x="0" y="0"/>
          <a:ext cx="0" cy="0"/>
          <a:chOff x="0" y="0"/>
          <a:chExt cx="0" cy="0"/>
        </a:xfrm>
      </p:grpSpPr>
      <p:sp>
        <p:nvSpPr>
          <p:cNvPr id="676" name="Google Shape;676;p9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Bitcoin Fundamentals</a:t>
            </a:r>
            <a:endParaRPr sz="2300">
              <a:solidFill>
                <a:srgbClr val="B7B7B7"/>
              </a:solidFill>
            </a:endParaRPr>
          </a:p>
        </p:txBody>
      </p:sp>
      <p:sp>
        <p:nvSpPr>
          <p:cNvPr id="677" name="Google Shape;677;p97"/>
          <p:cNvSpPr txBox="1"/>
          <p:nvPr>
            <p:ph idx="1" type="subTitle"/>
          </p:nvPr>
        </p:nvSpPr>
        <p:spPr>
          <a:xfrm>
            <a:off x="366450" y="27971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1018"/>
              <a:buNone/>
            </a:pPr>
            <a:r>
              <a:rPr lang="en" sz="2290"/>
              <a:t>Is Bitcoin Undervalued, and Do Treasuries Stand to Gain? </a:t>
            </a:r>
            <a:endParaRPr sz="229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98"/>
          <p:cNvSpPr txBox="1"/>
          <p:nvPr/>
        </p:nvSpPr>
        <p:spPr>
          <a:xfrm>
            <a:off x="560100" y="1137300"/>
            <a:ext cx="5281800" cy="3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2"/>
                </a:solidFill>
              </a:rPr>
              <a:t>“... It’s clear that Bitcoin has been trading </a:t>
            </a:r>
            <a:r>
              <a:rPr b="1" lang="en" sz="1600">
                <a:solidFill>
                  <a:schemeClr val="dk2"/>
                </a:solidFill>
              </a:rPr>
              <a:t>well below the levels implied by its fundamental models.</a:t>
            </a:r>
            <a:r>
              <a:rPr lang="en" sz="1600">
                <a:solidFill>
                  <a:schemeClr val="dk2"/>
                </a:solidFill>
              </a:rPr>
              <a:t>”</a:t>
            </a:r>
            <a:endParaRPr sz="1600">
              <a:solidFill>
                <a:schemeClr val="dk2"/>
              </a:solidFill>
            </a:endParaRPr>
          </a:p>
          <a:p>
            <a:pPr indent="0" lvl="0" marL="0" rtl="0" algn="l">
              <a:spcBef>
                <a:spcPts val="0"/>
              </a:spcBef>
              <a:spcAft>
                <a:spcPts val="0"/>
              </a:spcAft>
              <a:buClr>
                <a:schemeClr val="dk1"/>
              </a:buClr>
              <a:buSzPts val="1100"/>
              <a:buFont typeface="Arial"/>
              <a:buNone/>
            </a:pPr>
            <a:r>
              <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“This is the case with trend line analysis and models such as stock-to-flow, Metcalfe’s law, and power law.” </a:t>
            </a:r>
            <a:endParaRPr sz="1600">
              <a:solidFill>
                <a:schemeClr val="dk2"/>
              </a:solidFill>
            </a:endParaRPr>
          </a:p>
          <a:p>
            <a:pPr indent="0" lvl="0" marL="0" rtl="0" algn="l">
              <a:spcBef>
                <a:spcPts val="0"/>
              </a:spcBef>
              <a:spcAft>
                <a:spcPts val="0"/>
              </a:spcAft>
              <a:buClr>
                <a:schemeClr val="dk1"/>
              </a:buClr>
              <a:buSzPts val="1100"/>
              <a:buFont typeface="Arial"/>
              <a:buNone/>
            </a:pPr>
            <a:r>
              <a:t/>
            </a:r>
            <a:endParaRPr sz="1600">
              <a:solidFill>
                <a:schemeClr val="dk2"/>
              </a:solidFill>
            </a:endParaRPr>
          </a:p>
          <a:p>
            <a:pPr indent="0" lvl="0" marL="0" rtl="0" algn="l">
              <a:spcBef>
                <a:spcPts val="0"/>
              </a:spcBef>
              <a:spcAft>
                <a:spcPts val="0"/>
              </a:spcAft>
              <a:buClr>
                <a:schemeClr val="dk1"/>
              </a:buClr>
              <a:buSzPts val="1100"/>
              <a:buFont typeface="Arial"/>
              <a:buNone/>
            </a:pPr>
            <a:r>
              <a:rPr lang="en" sz="1600">
                <a:solidFill>
                  <a:schemeClr val="dk2"/>
                </a:solidFill>
              </a:rPr>
              <a:t>“That persistent gap between model value and market price presents a compelling argument that Bitcoin is undervalued. Meanwhile, </a:t>
            </a:r>
            <a:r>
              <a:rPr b="1" lang="en" sz="1600">
                <a:solidFill>
                  <a:schemeClr val="dk2"/>
                </a:solidFill>
              </a:rPr>
              <a:t>companies holding large Bitcoin treasuries</a:t>
            </a:r>
            <a:r>
              <a:rPr lang="en" sz="1600">
                <a:solidFill>
                  <a:schemeClr val="dk2"/>
                </a:solidFill>
              </a:rPr>
              <a:t> </a:t>
            </a:r>
            <a:r>
              <a:rPr b="1" lang="en" sz="1600">
                <a:solidFill>
                  <a:schemeClr val="dk2"/>
                </a:solidFill>
              </a:rPr>
              <a:t>are essentially accumulating a de facto undervalued asset</a:t>
            </a:r>
            <a:r>
              <a:rPr lang="en" sz="1600">
                <a:solidFill>
                  <a:schemeClr val="dk2"/>
                </a:solidFill>
              </a:rPr>
              <a:t> on their balance sheets, and when Bitcoin closes the gap, these companies may stand to</a:t>
            </a:r>
            <a:r>
              <a:rPr b="1" lang="en" sz="1600">
                <a:solidFill>
                  <a:schemeClr val="dk2"/>
                </a:solidFill>
              </a:rPr>
              <a:t> reap outsized benefits</a:t>
            </a:r>
            <a:r>
              <a:rPr lang="en" sz="1600">
                <a:solidFill>
                  <a:schemeClr val="dk2"/>
                </a:solidFill>
              </a:rPr>
              <a:t>.”</a:t>
            </a:r>
            <a:endParaRPr sz="1600">
              <a:solidFill>
                <a:schemeClr val="dk2"/>
              </a:solidFill>
            </a:endParaRPr>
          </a:p>
          <a:p>
            <a:pPr indent="0" lvl="0" marL="0" rtl="0" algn="l">
              <a:spcBef>
                <a:spcPts val="0"/>
              </a:spcBef>
              <a:spcAft>
                <a:spcPts val="0"/>
              </a:spcAft>
              <a:buClr>
                <a:schemeClr val="dk1"/>
              </a:buClr>
              <a:buSzPts val="1100"/>
              <a:buFont typeface="Arial"/>
              <a:buNone/>
            </a:pPr>
            <a:r>
              <a:t/>
            </a:r>
            <a:endParaRPr sz="1600">
              <a:solidFill>
                <a:schemeClr val="dk2"/>
              </a:solidFill>
            </a:endParaRPr>
          </a:p>
          <a:p>
            <a:pPr indent="0" lvl="0" marL="0" rtl="0" algn="l">
              <a:spcBef>
                <a:spcPts val="0"/>
              </a:spcBef>
              <a:spcAft>
                <a:spcPts val="0"/>
              </a:spcAft>
              <a:buNone/>
            </a:pPr>
            <a:r>
              <a:rPr lang="en" sz="1600">
                <a:solidFill>
                  <a:schemeClr val="dk2"/>
                </a:solidFill>
              </a:rPr>
              <a:t>– Brian Dixon, CEO of Off The Chain Capital</a:t>
            </a:r>
            <a:endParaRPr sz="1600">
              <a:solidFill>
                <a:schemeClr val="dk2"/>
              </a:solidFill>
            </a:endParaRPr>
          </a:p>
        </p:txBody>
      </p:sp>
      <p:sp>
        <p:nvSpPr>
          <p:cNvPr id="683" name="Google Shape;683;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Expert Commentary</a:t>
            </a:r>
            <a:endParaRPr/>
          </a:p>
        </p:txBody>
      </p:sp>
      <p:pic>
        <p:nvPicPr>
          <p:cNvPr id="684" name="Google Shape;684;p98" title="briandixon.jpeg"/>
          <p:cNvPicPr preferRelativeResize="0"/>
          <p:nvPr/>
        </p:nvPicPr>
        <p:blipFill>
          <a:blip r:embed="rId3">
            <a:alphaModFix/>
          </a:blip>
          <a:stretch>
            <a:fillRect/>
          </a:stretch>
        </p:blipFill>
        <p:spPr>
          <a:xfrm>
            <a:off x="5925499" y="1228675"/>
            <a:ext cx="2501951" cy="3127475"/>
          </a:xfrm>
          <a:prstGeom prst="rect">
            <a:avLst/>
          </a:prstGeom>
          <a:noFill/>
          <a:ln>
            <a:noFill/>
          </a:ln>
        </p:spPr>
      </p:pic>
      <p:sp>
        <p:nvSpPr>
          <p:cNvPr id="685" name="Google Shape;685;p98"/>
          <p:cNvSpPr txBox="1"/>
          <p:nvPr/>
        </p:nvSpPr>
        <p:spPr>
          <a:xfrm>
            <a:off x="5841833" y="4382431"/>
            <a:ext cx="2858700" cy="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999999"/>
                </a:solidFill>
              </a:rPr>
              <a:t>Image: </a:t>
            </a:r>
            <a:r>
              <a:rPr lang="en" sz="1100" u="sng">
                <a:solidFill>
                  <a:srgbClr val="999999"/>
                </a:solidFill>
                <a:hlinkClick r:id="rId4">
                  <a:extLst>
                    <a:ext uri="{A12FA001-AC4F-418D-AE19-62706E023703}">
                      <ahyp:hlinkClr val="tx"/>
                    </a:ext>
                  </a:extLst>
                </a:hlinkClick>
              </a:rPr>
              <a:t>FinNotes</a:t>
            </a:r>
            <a:endParaRPr sz="1100">
              <a:solidFill>
                <a:srgbClr val="999999"/>
              </a:solidFill>
            </a:endParaRPr>
          </a:p>
        </p:txBody>
      </p:sp>
      <p:pic>
        <p:nvPicPr>
          <p:cNvPr id="686" name="Google Shape;686;p98"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99"/>
          <p:cNvPicPr preferRelativeResize="0"/>
          <p:nvPr/>
        </p:nvPicPr>
        <p:blipFill>
          <a:blip r:embed="rId3">
            <a:alphaModFix/>
          </a:blip>
          <a:stretch>
            <a:fillRect/>
          </a:stretch>
        </p:blipFill>
        <p:spPr>
          <a:xfrm>
            <a:off x="841850" y="726583"/>
            <a:ext cx="7509850" cy="4004275"/>
          </a:xfrm>
          <a:prstGeom prst="rect">
            <a:avLst/>
          </a:prstGeom>
          <a:noFill/>
          <a:ln>
            <a:noFill/>
          </a:ln>
        </p:spPr>
      </p:pic>
      <p:sp>
        <p:nvSpPr>
          <p:cNvPr id="692" name="Google Shape;692;p99"/>
          <p:cNvSpPr txBox="1"/>
          <p:nvPr>
            <p:ph type="title"/>
          </p:nvPr>
        </p:nvSpPr>
        <p:spPr>
          <a:xfrm>
            <a:off x="221842" y="153832"/>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Historical Price Trend</a:t>
            </a:r>
            <a:endParaRPr/>
          </a:p>
        </p:txBody>
      </p:sp>
      <p:pic>
        <p:nvPicPr>
          <p:cNvPr id="693" name="Google Shape;693;p99"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
        <p:nvSpPr>
          <p:cNvPr id="694" name="Google Shape;694;p99"/>
          <p:cNvSpPr txBox="1"/>
          <p:nvPr/>
        </p:nvSpPr>
        <p:spPr>
          <a:xfrm>
            <a:off x="222222" y="4780150"/>
            <a:ext cx="6366900" cy="36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sz="900">
                <a:solidFill>
                  <a:srgbClr val="999999"/>
                </a:solidFill>
              </a:rPr>
              <a:t>Chart: </a:t>
            </a:r>
            <a:r>
              <a:rPr i="1" lang="en" sz="900" u="sng">
                <a:solidFill>
                  <a:srgbClr val="999999"/>
                </a:solidFill>
                <a:hlinkClick r:id="rId5">
                  <a:extLst>
                    <a:ext uri="{A12FA001-AC4F-418D-AE19-62706E023703}">
                      <ahyp:hlinkClr val="tx"/>
                    </a:ext>
                  </a:extLst>
                </a:hlinkClick>
              </a:rPr>
              <a:t>Off the Chain Capital</a:t>
            </a:r>
            <a:r>
              <a:rPr i="1" lang="en" sz="900">
                <a:solidFill>
                  <a:srgbClr val="999999"/>
                </a:solidFill>
              </a:rPr>
              <a:t>.</a:t>
            </a:r>
            <a:r>
              <a:rPr b="1" i="1" lang="en" sz="900">
                <a:solidFill>
                  <a:srgbClr val="999999"/>
                </a:solidFill>
              </a:rPr>
              <a:t> </a:t>
            </a:r>
            <a:r>
              <a:rPr i="1" lang="en" sz="900">
                <a:solidFill>
                  <a:srgbClr val="999999"/>
                </a:solidFill>
              </a:rPr>
              <a:t>Bitcoin Price Source: </a:t>
            </a:r>
            <a:r>
              <a:rPr i="1" lang="en" sz="900" u="sng">
                <a:solidFill>
                  <a:srgbClr val="999999"/>
                </a:solidFill>
                <a:hlinkClick r:id="rId6">
                  <a:extLst>
                    <a:ext uri="{A12FA001-AC4F-418D-AE19-62706E023703}">
                      <ahyp:hlinkClr val="tx"/>
                    </a:ext>
                  </a:extLst>
                </a:hlinkClick>
              </a:rPr>
              <a:t>http://coinmarketcap.com</a:t>
            </a:r>
            <a:r>
              <a:rPr i="1" lang="en" sz="900">
                <a:solidFill>
                  <a:srgbClr val="999999"/>
                </a:solidFill>
              </a:rPr>
              <a:t>. Data as of 10/13/25.</a:t>
            </a:r>
            <a:endParaRPr i="1" sz="900">
              <a:solidFill>
                <a:srgbClr val="999999"/>
              </a:solidFill>
            </a:endParaRPr>
          </a:p>
          <a:p>
            <a:pPr indent="0" lvl="0" marL="0" rtl="0" algn="l">
              <a:spcBef>
                <a:spcPts val="1200"/>
              </a:spcBef>
              <a:spcAft>
                <a:spcPts val="0"/>
              </a:spcAft>
              <a:buNone/>
            </a:pPr>
            <a:r>
              <a:t/>
            </a:r>
            <a:endParaRPr i="1" sz="1800">
              <a:solidFill>
                <a:schemeClr val="dk2"/>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98" name="Shape 698"/>
        <p:cNvGrpSpPr/>
        <p:nvPr/>
      </p:nvGrpSpPr>
      <p:grpSpPr>
        <a:xfrm>
          <a:off x="0" y="0"/>
          <a:ext cx="0" cy="0"/>
          <a:chOff x="0" y="0"/>
          <a:chExt cx="0" cy="0"/>
        </a:xfrm>
      </p:grpSpPr>
      <p:sp>
        <p:nvSpPr>
          <p:cNvPr id="699" name="Google Shape;699;p10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Perpetual Leverage Without Margin</a:t>
            </a:r>
            <a:endParaRPr sz="2300">
              <a:solidFill>
                <a:srgbClr val="B7B7B7"/>
              </a:solidFill>
            </a:endParaRPr>
          </a:p>
        </p:txBody>
      </p:sp>
      <p:sp>
        <p:nvSpPr>
          <p:cNvPr id="700" name="Google Shape;700;p100"/>
          <p:cNvSpPr txBox="1"/>
          <p:nvPr>
            <p:ph idx="1" type="subTitle"/>
          </p:nvPr>
        </p:nvSpPr>
        <p:spPr>
          <a:xfrm>
            <a:off x="366450" y="279717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1018"/>
              <a:buNone/>
            </a:pPr>
            <a:r>
              <a:rPr lang="en" sz="2090"/>
              <a:t>How Can Companies Endure Volatility In Bear Markets?</a:t>
            </a:r>
            <a:endParaRPr sz="209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Staff Comment</a:t>
            </a:r>
            <a:endParaRPr/>
          </a:p>
          <a:p>
            <a:pPr indent="0" lvl="0" marL="0" rtl="0" algn="l">
              <a:spcBef>
                <a:spcPts val="0"/>
              </a:spcBef>
              <a:spcAft>
                <a:spcPts val="0"/>
              </a:spcAft>
              <a:buNone/>
            </a:pPr>
            <a:r>
              <a:t/>
            </a:r>
            <a:endParaRPr/>
          </a:p>
        </p:txBody>
      </p:sp>
      <p:sp>
        <p:nvSpPr>
          <p:cNvPr id="706" name="Google Shape;706;p101"/>
          <p:cNvSpPr txBox="1"/>
          <p:nvPr>
            <p:ph idx="1" type="body"/>
          </p:nvPr>
        </p:nvSpPr>
        <p:spPr>
          <a:xfrm>
            <a:off x="311700" y="1152475"/>
            <a:ext cx="4435200" cy="3635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500"/>
              <a:t>"One silver lining in an otherwise volatile, low-sentiment month that included a massive liquidation flush was a </a:t>
            </a:r>
            <a:r>
              <a:rPr b="1" lang="en" sz="1500"/>
              <a:t>valuable lesson on leverage:</a:t>
            </a:r>
            <a:r>
              <a:rPr lang="en" sz="1500"/>
              <a:t> not all leverage is created equal. As Strive CIO Ben Werkman has put it, “the type of leverage you have matters a lot.” </a:t>
            </a:r>
            <a:endParaRPr sz="1500"/>
          </a:p>
          <a:p>
            <a:pPr indent="0" lvl="0" marL="0" rtl="0" algn="l">
              <a:lnSpc>
                <a:spcPct val="95000"/>
              </a:lnSpc>
              <a:spcBef>
                <a:spcPts val="1200"/>
              </a:spcBef>
              <a:spcAft>
                <a:spcPts val="0"/>
              </a:spcAft>
              <a:buNone/>
            </a:pPr>
            <a:r>
              <a:rPr lang="en" sz="1500"/>
              <a:t>“Bitcoin treasury companies have a unique advantage here: </a:t>
            </a:r>
            <a:r>
              <a:rPr b="1" lang="en" sz="1500"/>
              <a:t>we can sustain perpetual leverage without margin,</a:t>
            </a:r>
            <a:r>
              <a:rPr lang="en" sz="1500"/>
              <a:t> allowing us to ride out volatility through bear markets. An individual can’t replicate that as efficiently, which makes Bitcoin treasury companies that much more compelling."</a:t>
            </a:r>
            <a:endParaRPr sz="1500"/>
          </a:p>
          <a:p>
            <a:pPr indent="0" lvl="0" marL="0" rtl="0" algn="l">
              <a:lnSpc>
                <a:spcPct val="95000"/>
              </a:lnSpc>
              <a:spcBef>
                <a:spcPts val="1200"/>
              </a:spcBef>
              <a:spcAft>
                <a:spcPts val="1200"/>
              </a:spcAft>
              <a:buNone/>
            </a:pPr>
            <a:r>
              <a:rPr lang="en" sz="1200"/>
              <a:t>— Ethan Peck, Director of Bitcoin, Strive Asset Management</a:t>
            </a:r>
            <a:endParaRPr sz="1200"/>
          </a:p>
        </p:txBody>
      </p:sp>
      <p:pic>
        <p:nvPicPr>
          <p:cNvPr id="707" name="Google Shape;707;p101" title="ethanpeck.jpeg"/>
          <p:cNvPicPr preferRelativeResize="0"/>
          <p:nvPr/>
        </p:nvPicPr>
        <p:blipFill rotWithShape="1">
          <a:blip r:embed="rId3">
            <a:alphaModFix/>
          </a:blip>
          <a:srcRect b="0" l="0" r="4725" t="0"/>
          <a:stretch/>
        </p:blipFill>
        <p:spPr>
          <a:xfrm>
            <a:off x="5252975" y="1152475"/>
            <a:ext cx="2741499" cy="2877599"/>
          </a:xfrm>
          <a:prstGeom prst="rect">
            <a:avLst/>
          </a:prstGeom>
          <a:noFill/>
          <a:ln>
            <a:noFill/>
          </a:ln>
        </p:spPr>
      </p:pic>
      <p:sp>
        <p:nvSpPr>
          <p:cNvPr id="708" name="Google Shape;708;p101"/>
          <p:cNvSpPr txBox="1"/>
          <p:nvPr/>
        </p:nvSpPr>
        <p:spPr>
          <a:xfrm>
            <a:off x="5188375" y="4030075"/>
            <a:ext cx="21948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7B7B7"/>
                </a:solidFill>
              </a:rPr>
              <a:t>Image: Ethan Peck</a:t>
            </a:r>
            <a:endParaRPr sz="1200">
              <a:solidFill>
                <a:srgbClr val="B7B7B7"/>
              </a:solidFill>
            </a:endParaRPr>
          </a:p>
        </p:txBody>
      </p:sp>
      <p:pic>
        <p:nvPicPr>
          <p:cNvPr id="709" name="Google Shape;709;p101"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1800"/>
              <a:t>N</a:t>
            </a:r>
            <a:r>
              <a:rPr b="1" lang="en" sz="1800"/>
              <a:t>et additions by private and public companies in </a:t>
            </a:r>
            <a:r>
              <a:rPr b="1" lang="en"/>
              <a:t>October</a:t>
            </a:r>
            <a:br>
              <a:rPr lang="en" sz="1800"/>
            </a:br>
            <a:r>
              <a:rPr lang="en" sz="1800"/>
              <a:t>V</a:t>
            </a:r>
            <a:r>
              <a:rPr lang="en" sz="1800"/>
              <a:t>alued at $</a:t>
            </a:r>
            <a:r>
              <a:rPr lang="en"/>
              <a:t>1.58 billion</a:t>
            </a:r>
            <a:r>
              <a:rPr lang="en" sz="1800"/>
              <a:t> on </a:t>
            </a:r>
            <a:r>
              <a:rPr lang="en"/>
              <a:t>Oct. 31</a:t>
            </a:r>
            <a:r>
              <a:rPr lang="en" sz="1800"/>
              <a:t>, 202</a:t>
            </a:r>
            <a:r>
              <a:rPr lang="en"/>
              <a:t>5</a:t>
            </a:r>
            <a:endParaRPr sz="1800"/>
          </a:p>
        </p:txBody>
      </p:sp>
      <p:sp>
        <p:nvSpPr>
          <p:cNvPr id="117" name="Google Shape;117;p21"/>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highlight>
                  <a:schemeClr val="lt1"/>
                </a:highlight>
              </a:rPr>
              <a:t>14,447</a:t>
            </a:r>
            <a:r>
              <a:rPr lang="en" sz="12000">
                <a:highlight>
                  <a:schemeClr val="lt1"/>
                </a:highlight>
              </a:rPr>
              <a:t> </a:t>
            </a:r>
            <a:r>
              <a:rPr lang="en" sz="6650">
                <a:highlight>
                  <a:schemeClr val="lt1"/>
                </a:highlight>
              </a:rPr>
              <a:t>BTC</a:t>
            </a:r>
            <a:endParaRPr sz="6650">
              <a:highlight>
                <a:schemeClr val="lt1"/>
              </a:highlight>
            </a:endParaRPr>
          </a:p>
        </p:txBody>
      </p:sp>
      <p:pic>
        <p:nvPicPr>
          <p:cNvPr id="118" name="Google Shape;118;p21"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02"/>
          <p:cNvSpPr txBox="1"/>
          <p:nvPr>
            <p:ph type="title"/>
          </p:nvPr>
        </p:nvSpPr>
        <p:spPr>
          <a:xfrm>
            <a:off x="490250" y="450150"/>
            <a:ext cx="74289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Stock Prices</a:t>
            </a:r>
            <a:endParaRPr sz="3000">
              <a:solidFill>
                <a:srgbClr val="B7B7B7"/>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700"/>
              <a:t>Surveying 19 “pure play” Bitcoin treasuries, we found that all observed stock prices </a:t>
            </a:r>
            <a:r>
              <a:rPr b="1" lang="en" sz="1700"/>
              <a:t>fell</a:t>
            </a:r>
            <a:r>
              <a:rPr lang="en" sz="1700"/>
              <a:t> </a:t>
            </a:r>
            <a:r>
              <a:rPr b="1" lang="en" sz="1700"/>
              <a:t>over a three month period</a:t>
            </a:r>
            <a:r>
              <a:rPr lang="en" sz="1700"/>
              <a:t> — confirming that investors who purchased stock in mid-to-late summer are overwhelmingly down on their Bitcoin treasuries investments</a:t>
            </a:r>
            <a:r>
              <a:rPr lang="en" sz="1700"/>
              <a:t>.</a:t>
            </a:r>
            <a:endParaRPr sz="1700"/>
          </a:p>
          <a:p>
            <a:pPr indent="0" lvl="0" marL="0" rtl="0" algn="l">
              <a:spcBef>
                <a:spcPts val="1200"/>
              </a:spcBef>
              <a:spcAft>
                <a:spcPts val="0"/>
              </a:spcAft>
              <a:buNone/>
            </a:pPr>
            <a:r>
              <a:rPr lang="en" sz="1700"/>
              <a:t>However, we found that </a:t>
            </a:r>
            <a:r>
              <a:rPr b="1" lang="en" sz="1700"/>
              <a:t>four pure play stocks are up year-to-date as of Nov. 5 – Capital B, Metaplanet, and Satsuma, and XXI’s pre-SPAC shares (CEP).</a:t>
            </a:r>
            <a:endParaRPr sz="1700"/>
          </a:p>
          <a:p>
            <a:pPr indent="0" lvl="0" marL="0" rtl="0" algn="l">
              <a:spcBef>
                <a:spcPts val="1200"/>
              </a:spcBef>
              <a:spcAft>
                <a:spcPts val="0"/>
              </a:spcAft>
              <a:buNone/>
            </a:pPr>
            <a:r>
              <a:rPr lang="en" sz="1700"/>
              <a:t>Furthermore, these stocks</a:t>
            </a:r>
            <a:r>
              <a:rPr b="1" lang="en" sz="1700"/>
              <a:t> outperformed </a:t>
            </a:r>
            <a:r>
              <a:rPr b="1" lang="en" sz="1700"/>
              <a:t>the S&amp;P 500 YTD </a:t>
            </a:r>
            <a:r>
              <a:rPr lang="en" sz="1700"/>
              <a:t>by returning over</a:t>
            </a:r>
            <a:r>
              <a:rPr lang="en" sz="1700"/>
              <a:t> 15%, and early investors may remain at an advantage.</a:t>
            </a:r>
            <a:endParaRPr sz="1700"/>
          </a:p>
          <a:p>
            <a:pPr indent="0" lvl="0" marL="0" rtl="0" algn="l">
              <a:spcBef>
                <a:spcPts val="1200"/>
              </a:spcBef>
              <a:spcAft>
                <a:spcPts val="1200"/>
              </a:spcAft>
              <a:buNone/>
            </a:pPr>
            <a:r>
              <a:rPr lang="en" sz="1700"/>
              <a:t>This analysis focuses on companies </a:t>
            </a:r>
            <a:r>
              <a:rPr lang="en" sz="1700"/>
              <a:t>chosen at our discretion</a:t>
            </a:r>
            <a:r>
              <a:rPr lang="en" sz="1700"/>
              <a:t> for having a business strategy that is </a:t>
            </a:r>
            <a:r>
              <a:rPr b="1" lang="en" sz="1700"/>
              <a:t>primarily focused on accumulating Bitcoin.</a:t>
            </a:r>
            <a:r>
              <a:rPr lang="en" sz="1700"/>
              <a:t> It does not reflect all companies listed on BitcoinTreasuries.net.</a:t>
            </a:r>
            <a:endParaRPr b="1" sz="1700"/>
          </a:p>
        </p:txBody>
      </p:sp>
      <p:sp>
        <p:nvSpPr>
          <p:cNvPr id="720" name="Google Shape;720;p1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Stock Movements</a:t>
            </a:r>
            <a:endParaRPr/>
          </a:p>
        </p:txBody>
      </p:sp>
      <p:pic>
        <p:nvPicPr>
          <p:cNvPr id="721" name="Google Shape;721;p103"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Stock Movement </a:t>
            </a:r>
            <a:r>
              <a:rPr lang="en">
                <a:solidFill>
                  <a:srgbClr val="B7B7B7"/>
                </a:solidFill>
              </a:rPr>
              <a:t>(Sorted by YTD Price Change)</a:t>
            </a:r>
            <a:endParaRPr>
              <a:solidFill>
                <a:srgbClr val="B7B7B7"/>
              </a:solidFill>
            </a:endParaRPr>
          </a:p>
        </p:txBody>
      </p:sp>
      <p:graphicFrame>
        <p:nvGraphicFramePr>
          <p:cNvPr id="727" name="Google Shape;727;p104"/>
          <p:cNvGraphicFramePr/>
          <p:nvPr/>
        </p:nvGraphicFramePr>
        <p:xfrm>
          <a:off x="408450" y="1017725"/>
          <a:ext cx="3000000" cy="3000000"/>
        </p:xfrm>
        <a:graphic>
          <a:graphicData uri="http://schemas.openxmlformats.org/drawingml/2006/table">
            <a:tbl>
              <a:tblPr>
                <a:noFill/>
                <a:tableStyleId>{E01FF8DB-C4BB-4E00-A0FD-76F5900C0787}</a:tableStyleId>
              </a:tblPr>
              <a:tblGrid>
                <a:gridCol w="890000"/>
                <a:gridCol w="1885700"/>
                <a:gridCol w="1387850"/>
                <a:gridCol w="1387850"/>
                <a:gridCol w="1387850"/>
                <a:gridCol w="1387850"/>
              </a:tblGrid>
              <a:tr h="172975">
                <a:tc>
                  <a:txBody>
                    <a:bodyPr/>
                    <a:lstStyle/>
                    <a:p>
                      <a:pPr indent="0" lvl="0" marL="0" rtl="0" algn="l">
                        <a:lnSpc>
                          <a:spcPct val="115000"/>
                        </a:lnSpc>
                        <a:spcBef>
                          <a:spcPts val="0"/>
                        </a:spcBef>
                        <a:spcAft>
                          <a:spcPts val="0"/>
                        </a:spcAft>
                        <a:buNone/>
                      </a:pPr>
                      <a:r>
                        <a:rPr b="1" lang="en" sz="800">
                          <a:solidFill>
                            <a:srgbClr val="FFFFFF"/>
                          </a:solidFill>
                        </a:rPr>
                        <a:t>Ticker</a:t>
                      </a:r>
                      <a:endParaRPr b="1" sz="8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800">
                          <a:solidFill>
                            <a:srgbClr val="FFFFFF"/>
                          </a:solidFill>
                        </a:rPr>
                        <a:t>Name</a:t>
                      </a:r>
                      <a:endParaRPr b="1" sz="8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800">
                          <a:solidFill>
                            <a:srgbClr val="FFFFFF"/>
                          </a:solidFill>
                        </a:rPr>
                        <a:t>Last Price</a:t>
                      </a:r>
                      <a:endParaRPr b="1" sz="8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800">
                          <a:solidFill>
                            <a:srgbClr val="FFFFFF"/>
                          </a:solidFill>
                        </a:rPr>
                        <a:t>Price Chg. % (1M)</a:t>
                      </a:r>
                      <a:endParaRPr b="1" sz="8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800">
                          <a:solidFill>
                            <a:srgbClr val="FFFFFF"/>
                          </a:solidFill>
                        </a:rPr>
                        <a:t>Price Chg. % (3M)</a:t>
                      </a:r>
                      <a:endParaRPr b="1" sz="800">
                        <a:solidFill>
                          <a:srgbClr val="FFFFFF"/>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c>
                  <a:txBody>
                    <a:bodyPr/>
                    <a:lstStyle/>
                    <a:p>
                      <a:pPr indent="0" lvl="0" marL="0" rtl="0" algn="l">
                        <a:lnSpc>
                          <a:spcPct val="115000"/>
                        </a:lnSpc>
                        <a:spcBef>
                          <a:spcPts val="0"/>
                        </a:spcBef>
                        <a:spcAft>
                          <a:spcPts val="0"/>
                        </a:spcAft>
                        <a:buNone/>
                      </a:pPr>
                      <a:r>
                        <a:rPr b="1" lang="en" sz="800">
                          <a:solidFill>
                            <a:srgbClr val="FFFFFF"/>
                          </a:solidFill>
                        </a:rPr>
                        <a:t>Price Chg. % (YTD)</a:t>
                      </a:r>
                      <a:endParaRPr b="1" sz="800">
                        <a:solidFill>
                          <a:srgbClr val="FFFFFF"/>
                        </a:solidFill>
                      </a:endParaRPr>
                    </a:p>
                  </a:txBody>
                  <a:tcPr marT="19050" marB="19050" marR="91425" marL="91425" anchor="b">
                    <a:lnL cap="flat" cmpd="sng" w="9525">
                      <a:solidFill>
                        <a:srgbClr val="B7B7B7"/>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666666"/>
                    </a:solidFill>
                  </a:tcPr>
                </a:tc>
              </a:tr>
              <a:tr h="172975">
                <a:tc>
                  <a:txBody>
                    <a:bodyPr/>
                    <a:lstStyle/>
                    <a:p>
                      <a:pPr indent="0" lvl="0" marL="0" rtl="0" algn="l">
                        <a:lnSpc>
                          <a:spcPct val="115000"/>
                        </a:lnSpc>
                        <a:spcBef>
                          <a:spcPts val="0"/>
                        </a:spcBef>
                        <a:spcAft>
                          <a:spcPts val="0"/>
                        </a:spcAft>
                        <a:buNone/>
                      </a:pPr>
                      <a:r>
                        <a:rPr lang="en" sz="800"/>
                        <a:t>ALCPB</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The Blockchain Group [Capital B]</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0.897</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-27.78%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-65.37%</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198.01%</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CEP</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Cantor Equity Partners Inc. [XXI]*</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17.51</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-27.97%</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-35.22%</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68.53%</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3350 </a:t>
                      </a:r>
                      <a:r>
                        <a:rPr lang="en" sz="800">
                          <a:solidFill>
                            <a:schemeClr val="dk1"/>
                          </a:solidFill>
                        </a:rPr>
                        <a:t> [MTPLF]</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Metaplanet Inc.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441</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-29.10%</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-52.38%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26.72%</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SATS</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Satsuma Technology PLC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0.014</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4.89%</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-72.65%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16.25%</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SPY</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SPDR S&amp;P 500 ETF</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677.58</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1.25%</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7.90%</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127622"/>
                          </a:solidFill>
                        </a:rPr>
                        <a:t>15.61%</a:t>
                      </a:r>
                      <a:endParaRPr b="1" sz="800">
                        <a:solidFill>
                          <a:srgbClr val="127622"/>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CINGF </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Coinsilium Group Limited</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0.0431</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-37.45%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-52.11%</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-10.11%</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MSTR</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Strategy Inc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255</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-27.48%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-32.08%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-11.95%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ADE</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Bitcoin Group SE</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35.02</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-14.08%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-13.74%</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-30.38%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NAKA</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Kindly MD Inc.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0.8078</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-28.51%</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-88.84%</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-34.85%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BLGV</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Belgravia Hartford Capital Inc.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0.04</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-42.86%</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-83.67%</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-38.46%</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LQWD</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LQWD Technologies Corp.</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1.16</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-32.16%</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-56.55%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-44.76%</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SMLR</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Semler Scientific Inc.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28.74</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-5.96%</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-17.58%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-46.78%</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BTC</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London BTC Company Limited</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0.033</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-32.65%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-46.12%</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-79.05%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EMPD</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Empery Digital Inc.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6.61</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-15.04%</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-32.27%</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-81.09%</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SQNS</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Sequans Communications S.A.</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6.21</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-36.44%</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-52.95%</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-82.21%</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H100</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H100 Group AB (publ)</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3.22</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-28.44%</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-57.41%</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CEPO</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Cantor Equity Partners I Inc. [BSTR]*</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10.45</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-0.19%</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-3.06%</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TSWCF</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The Smarter Web Company Plc</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0.666</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-49.92%</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-76.00%</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BTCB</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B Treasury Capital AB (publ)</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177</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-23.04%</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-41.00%</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r h="172975">
                <a:tc>
                  <a:txBody>
                    <a:bodyPr/>
                    <a:lstStyle/>
                    <a:p>
                      <a:pPr indent="0" lvl="0" marL="0" rtl="0" algn="l">
                        <a:lnSpc>
                          <a:spcPct val="115000"/>
                        </a:lnSpc>
                        <a:spcBef>
                          <a:spcPts val="0"/>
                        </a:spcBef>
                        <a:spcAft>
                          <a:spcPts val="0"/>
                        </a:spcAft>
                        <a:buNone/>
                      </a:pPr>
                      <a:r>
                        <a:rPr lang="en" sz="800"/>
                        <a:t>BTCT</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t>Bitcoin Treasury Corporation</a:t>
                      </a:r>
                      <a:endParaRPr b="1"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800"/>
                        <a:t>7.21</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-11.10%</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800">
                          <a:solidFill>
                            <a:srgbClr val="FF4000"/>
                          </a:solidFill>
                        </a:rPr>
                        <a:t>-14.67%</a:t>
                      </a:r>
                      <a:endParaRPr b="1" sz="800">
                        <a:solidFill>
                          <a:srgbClr val="FF4000"/>
                        </a:solidFill>
                      </a:endParaRPr>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sz="800"/>
                    </a:p>
                  </a:txBody>
                  <a:tcPr marT="19050" marB="19050" marR="28575" marL="2857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1"/>
                    </a:solidFill>
                  </a:tcPr>
                </a:tc>
              </a:tr>
            </a:tbl>
          </a:graphicData>
        </a:graphic>
      </p:graphicFrame>
      <p:pic>
        <p:nvPicPr>
          <p:cNvPr id="728" name="Google Shape;728;p104" title="BTCTreasuriesLogoHD.png"/>
          <p:cNvPicPr preferRelativeResize="0"/>
          <p:nvPr/>
        </p:nvPicPr>
        <p:blipFill>
          <a:blip r:embed="rId3">
            <a:alphaModFix/>
          </a:blip>
          <a:stretch>
            <a:fillRect/>
          </a:stretch>
        </p:blipFill>
        <p:spPr>
          <a:xfrm>
            <a:off x="6840083" y="4845466"/>
            <a:ext cx="2217350" cy="230625"/>
          </a:xfrm>
          <a:prstGeom prst="rect">
            <a:avLst/>
          </a:prstGeom>
          <a:noFill/>
          <a:ln>
            <a:noFill/>
          </a:ln>
        </p:spPr>
      </p:pic>
      <p:sp>
        <p:nvSpPr>
          <p:cNvPr id="729" name="Google Shape;729;p104"/>
          <p:cNvSpPr txBox="1"/>
          <p:nvPr/>
        </p:nvSpPr>
        <p:spPr>
          <a:xfrm>
            <a:off x="170925" y="4854500"/>
            <a:ext cx="46521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999999"/>
                </a:solidFill>
              </a:rPr>
              <a:t>Data: Koyfin, Nov. 5       *CEP and CEPO represent the pre-SPAC shares of XXI and BSTR, respectively</a:t>
            </a:r>
            <a:endParaRPr i="1" sz="700">
              <a:solidFill>
                <a:srgbClr val="999999"/>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105" title="nov-ytd-btnet.png"/>
          <p:cNvPicPr preferRelativeResize="0"/>
          <p:nvPr/>
        </p:nvPicPr>
        <p:blipFill>
          <a:blip r:embed="rId3">
            <a:alphaModFix/>
          </a:blip>
          <a:stretch>
            <a:fillRect/>
          </a:stretch>
        </p:blipFill>
        <p:spPr>
          <a:xfrm>
            <a:off x="1013463" y="847350"/>
            <a:ext cx="7117068" cy="3820976"/>
          </a:xfrm>
          <a:prstGeom prst="rect">
            <a:avLst/>
          </a:prstGeom>
          <a:noFill/>
          <a:ln>
            <a:noFill/>
          </a:ln>
        </p:spPr>
      </p:pic>
      <p:pic>
        <p:nvPicPr>
          <p:cNvPr id="735" name="Google Shape;735;p105"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
        <p:nvSpPr>
          <p:cNvPr id="736" name="Google Shape;736;p105"/>
          <p:cNvSpPr txBox="1"/>
          <p:nvPr/>
        </p:nvSpPr>
        <p:spPr>
          <a:xfrm>
            <a:off x="170925" y="4854500"/>
            <a:ext cx="46521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700">
                <a:solidFill>
                  <a:srgbClr val="999999"/>
                </a:solidFill>
              </a:rPr>
              <a:t>Data: Koyfin, Nov. 5,  Chart BitcoinTreasuries.net</a:t>
            </a:r>
            <a:endParaRPr i="1" sz="700">
              <a:solidFill>
                <a:srgbClr val="999999"/>
              </a:solidFill>
            </a:endParaRPr>
          </a:p>
        </p:txBody>
      </p:sp>
      <p:sp>
        <p:nvSpPr>
          <p:cNvPr id="737" name="Google Shape;737;p105"/>
          <p:cNvSpPr txBox="1"/>
          <p:nvPr>
            <p:ph type="title"/>
          </p:nvPr>
        </p:nvSpPr>
        <p:spPr>
          <a:xfrm>
            <a:off x="190200" y="182850"/>
            <a:ext cx="5463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Stock Performance – Visualized</a:t>
            </a:r>
            <a:endParaRPr>
              <a:solidFill>
                <a:srgbClr val="B7B7B7"/>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106"/>
          <p:cNvPicPr preferRelativeResize="0"/>
          <p:nvPr/>
        </p:nvPicPr>
        <p:blipFill rotWithShape="1">
          <a:blip r:embed="rId3">
            <a:alphaModFix/>
          </a:blip>
          <a:srcRect b="8759" l="0" r="0" t="0"/>
          <a:stretch/>
        </p:blipFill>
        <p:spPr>
          <a:xfrm>
            <a:off x="1234425" y="755550"/>
            <a:ext cx="6434219" cy="4022624"/>
          </a:xfrm>
          <a:prstGeom prst="rect">
            <a:avLst/>
          </a:prstGeom>
          <a:noFill/>
          <a:ln>
            <a:noFill/>
          </a:ln>
        </p:spPr>
      </p:pic>
      <p:sp>
        <p:nvSpPr>
          <p:cNvPr id="743" name="Google Shape;743;p106"/>
          <p:cNvSpPr txBox="1"/>
          <p:nvPr>
            <p:ph type="title"/>
          </p:nvPr>
        </p:nvSpPr>
        <p:spPr>
          <a:xfrm>
            <a:off x="190200" y="182850"/>
            <a:ext cx="5463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Top Stock Trends – YTD</a:t>
            </a:r>
            <a:endParaRPr>
              <a:solidFill>
                <a:srgbClr val="B7B7B7"/>
              </a:solidFill>
            </a:endParaRPr>
          </a:p>
        </p:txBody>
      </p:sp>
      <p:sp>
        <p:nvSpPr>
          <p:cNvPr id="744" name="Google Shape;744;p106"/>
          <p:cNvSpPr/>
          <p:nvPr/>
        </p:nvSpPr>
        <p:spPr>
          <a:xfrm>
            <a:off x="1417200" y="929350"/>
            <a:ext cx="2887200" cy="572700"/>
          </a:xfrm>
          <a:prstGeom prst="rect">
            <a:avLst/>
          </a:prstGeom>
          <a:solidFill>
            <a:schemeClr val="lt1"/>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5" name="Google Shape;745;p106"/>
          <p:cNvSpPr/>
          <p:nvPr/>
        </p:nvSpPr>
        <p:spPr>
          <a:xfrm>
            <a:off x="1552675" y="999550"/>
            <a:ext cx="147300" cy="147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6" name="Google Shape;746;p106"/>
          <p:cNvSpPr/>
          <p:nvPr/>
        </p:nvSpPr>
        <p:spPr>
          <a:xfrm>
            <a:off x="1552675" y="1208467"/>
            <a:ext cx="147300" cy="147300"/>
          </a:xfrm>
          <a:prstGeom prst="rect">
            <a:avLst/>
          </a:prstGeom>
          <a:solidFill>
            <a:srgbClr val="0597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7" name="Google Shape;747;p106"/>
          <p:cNvSpPr/>
          <p:nvPr/>
        </p:nvSpPr>
        <p:spPr>
          <a:xfrm>
            <a:off x="2497000" y="1008536"/>
            <a:ext cx="147300" cy="147300"/>
          </a:xfrm>
          <a:prstGeom prst="rect">
            <a:avLst/>
          </a:prstGeom>
          <a:solidFill>
            <a:srgbClr val="EB5E0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8" name="Google Shape;748;p106"/>
          <p:cNvSpPr/>
          <p:nvPr/>
        </p:nvSpPr>
        <p:spPr>
          <a:xfrm>
            <a:off x="2497000" y="1196600"/>
            <a:ext cx="147300" cy="147300"/>
          </a:xfrm>
          <a:prstGeom prst="rect">
            <a:avLst/>
          </a:prstGeom>
          <a:solidFill>
            <a:srgbClr val="9B1B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9" name="Google Shape;749;p106"/>
          <p:cNvSpPr/>
          <p:nvPr/>
        </p:nvSpPr>
        <p:spPr>
          <a:xfrm>
            <a:off x="3441325" y="1017511"/>
            <a:ext cx="147300" cy="147300"/>
          </a:xfrm>
          <a:prstGeom prst="rect">
            <a:avLst/>
          </a:prstGeom>
          <a:solidFill>
            <a:srgbClr val="D53E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0" name="Google Shape;750;p106"/>
          <p:cNvSpPr txBox="1"/>
          <p:nvPr/>
        </p:nvSpPr>
        <p:spPr>
          <a:xfrm>
            <a:off x="1679424" y="910250"/>
            <a:ext cx="26250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CEP		SATS		 ALCBP</a:t>
            </a:r>
            <a:br>
              <a:rPr lang="en" sz="1200">
                <a:solidFill>
                  <a:schemeClr val="dk2"/>
                </a:solidFill>
              </a:rPr>
            </a:br>
            <a:r>
              <a:rPr lang="en" sz="1200">
                <a:solidFill>
                  <a:schemeClr val="dk2"/>
                </a:solidFill>
              </a:rPr>
              <a:t>MTPLF	SPY</a:t>
            </a:r>
            <a:endParaRPr sz="1000">
              <a:solidFill>
                <a:schemeClr val="dk2"/>
              </a:solidFill>
            </a:endParaRPr>
          </a:p>
        </p:txBody>
      </p:sp>
      <p:pic>
        <p:nvPicPr>
          <p:cNvPr id="751" name="Google Shape;751;p106"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
        <p:nvSpPr>
          <p:cNvPr id="752" name="Google Shape;752;p106"/>
          <p:cNvSpPr txBox="1"/>
          <p:nvPr/>
        </p:nvSpPr>
        <p:spPr>
          <a:xfrm>
            <a:off x="64900" y="4778175"/>
            <a:ext cx="3484200" cy="3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999999"/>
                </a:solidFill>
              </a:rPr>
              <a:t>Chart</a:t>
            </a:r>
            <a:r>
              <a:rPr i="1" lang="en" sz="1000">
                <a:solidFill>
                  <a:srgbClr val="999999"/>
                </a:solidFill>
              </a:rPr>
              <a:t>: Reuters, Nov. 11</a:t>
            </a:r>
            <a:endParaRPr i="1" sz="1000">
              <a:solidFill>
                <a:srgbClr val="999999"/>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07"/>
          <p:cNvSpPr txBox="1"/>
          <p:nvPr>
            <p:ph type="title"/>
          </p:nvPr>
        </p:nvSpPr>
        <p:spPr>
          <a:xfrm>
            <a:off x="490250" y="450150"/>
            <a:ext cx="72132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Notable Events</a:t>
            </a:r>
            <a:endParaRPr sz="2900">
              <a:solidFill>
                <a:srgbClr val="B7B7B7"/>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61" name="Shape 761"/>
        <p:cNvGrpSpPr/>
        <p:nvPr/>
      </p:nvGrpSpPr>
      <p:grpSpPr>
        <a:xfrm>
          <a:off x="0" y="0"/>
          <a:ext cx="0" cy="0"/>
          <a:chOff x="0" y="0"/>
          <a:chExt cx="0" cy="0"/>
        </a:xfrm>
      </p:grpSpPr>
      <p:sp>
        <p:nvSpPr>
          <p:cNvPr id="762" name="Google Shape;762;p10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Sequans Sells Third of BTC Holdings </a:t>
            </a:r>
            <a:endParaRPr sz="2300">
              <a:solidFill>
                <a:srgbClr val="B7B7B7"/>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n" sz="1700"/>
              <a:t>On Nov. 4, </a:t>
            </a:r>
            <a:r>
              <a:rPr b="1" lang="en" sz="1700"/>
              <a:t>Sequans </a:t>
            </a:r>
            <a:r>
              <a:rPr lang="en" sz="1700" u="sng">
                <a:solidFill>
                  <a:schemeClr val="hlink"/>
                </a:solidFill>
                <a:hlinkClick r:id="rId3"/>
              </a:rPr>
              <a:t>said</a:t>
            </a:r>
            <a:r>
              <a:rPr lang="en" sz="1700"/>
              <a:t> it sold</a:t>
            </a:r>
            <a:r>
              <a:rPr lang="en" sz="1700"/>
              <a:t> 970 BTC, </a:t>
            </a:r>
            <a:r>
              <a:rPr b="1" lang="en" sz="1700"/>
              <a:t>nearly one-third of its prior holdings</a:t>
            </a:r>
            <a:r>
              <a:rPr lang="en" sz="1700"/>
              <a:t>, reducing its outstanding debt from $189 million to $94.5 million.</a:t>
            </a:r>
            <a:endParaRPr sz="1700"/>
          </a:p>
          <a:p>
            <a:pPr indent="0" lvl="0" marL="0" rtl="0" algn="l">
              <a:lnSpc>
                <a:spcPct val="95000"/>
              </a:lnSpc>
              <a:spcBef>
                <a:spcPts val="1200"/>
              </a:spcBef>
              <a:spcAft>
                <a:spcPts val="0"/>
              </a:spcAft>
              <a:buNone/>
            </a:pPr>
            <a:r>
              <a:rPr lang="en" sz="1700"/>
              <a:t>Though other treasuries have sold their holdings, this sale was especially significant due to the amount involved and Sequans’ major standing as a Bitcoin treasury.</a:t>
            </a:r>
            <a:endParaRPr sz="1700"/>
          </a:p>
          <a:p>
            <a:pPr indent="0" lvl="0" marL="0" rtl="0" algn="l">
              <a:lnSpc>
                <a:spcPct val="95000"/>
              </a:lnSpc>
              <a:spcBef>
                <a:spcPts val="1200"/>
              </a:spcBef>
              <a:spcAft>
                <a:spcPts val="0"/>
              </a:spcAft>
              <a:buNone/>
            </a:pPr>
            <a:r>
              <a:rPr lang="en" sz="1700"/>
              <a:t>The company defended the action, stating: </a:t>
            </a:r>
            <a:r>
              <a:rPr lang="en" sz="1700"/>
              <a:t>“</a:t>
            </a:r>
            <a:r>
              <a:rPr b="1" lang="en" sz="1700"/>
              <a:t>Our Bitcoin treasury strategy and our deep conviction in Bitcoin remain unchanged …</a:t>
            </a:r>
            <a:r>
              <a:rPr lang="en" sz="1700"/>
              <a:t> This transaction was a tactical decision aimed at unlocking shareholder value given current market conditions.”</a:t>
            </a:r>
            <a:endParaRPr sz="1700"/>
          </a:p>
          <a:p>
            <a:pPr indent="0" lvl="0" marL="0" rtl="0" algn="l">
              <a:lnSpc>
                <a:spcPct val="95000"/>
              </a:lnSpc>
              <a:spcBef>
                <a:spcPts val="1200"/>
              </a:spcBef>
              <a:spcAft>
                <a:spcPts val="0"/>
              </a:spcAft>
              <a:buNone/>
            </a:pPr>
            <a:r>
              <a:rPr lang="en" sz="1700"/>
              <a:t>The sale of Bitcoin aims to boost the company’s </a:t>
            </a:r>
            <a:r>
              <a:rPr lang="en" sz="1700" u="sng">
                <a:solidFill>
                  <a:schemeClr val="hlink"/>
                </a:solidFill>
                <a:hlinkClick r:id="rId4"/>
              </a:rPr>
              <a:t>ADS buyback program</a:t>
            </a:r>
            <a:r>
              <a:rPr lang="en" sz="1700"/>
              <a:t>.</a:t>
            </a:r>
            <a:endParaRPr sz="1700"/>
          </a:p>
          <a:p>
            <a:pPr indent="0" lvl="0" marL="0" rtl="0" algn="l">
              <a:lnSpc>
                <a:spcPct val="95000"/>
              </a:lnSpc>
              <a:spcBef>
                <a:spcPts val="1200"/>
              </a:spcBef>
              <a:spcAft>
                <a:spcPts val="1200"/>
              </a:spcAft>
              <a:buNone/>
            </a:pPr>
            <a:r>
              <a:rPr lang="en" sz="1700"/>
              <a:t>Critics argue that Sequans’ action has violated the core principle of a treasury strategy — </a:t>
            </a:r>
            <a:r>
              <a:rPr b="1" lang="en" sz="1700"/>
              <a:t>a dedication to holding and accumulating Bitcoin.</a:t>
            </a:r>
            <a:endParaRPr b="1" sz="1700"/>
          </a:p>
        </p:txBody>
      </p:sp>
      <p:sp>
        <p:nvSpPr>
          <p:cNvPr id="768" name="Google Shape;768;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Sequans Sells Third of BTC Holdings</a:t>
            </a:r>
            <a:endParaRPr/>
          </a:p>
        </p:txBody>
      </p:sp>
      <p:pic>
        <p:nvPicPr>
          <p:cNvPr id="769" name="Google Shape;769;p109" title="BTCTreasuriesLogoHD.png"/>
          <p:cNvPicPr preferRelativeResize="0"/>
          <p:nvPr/>
        </p:nvPicPr>
        <p:blipFill>
          <a:blip r:embed="rId5">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110"/>
          <p:cNvPicPr preferRelativeResize="0"/>
          <p:nvPr/>
        </p:nvPicPr>
        <p:blipFill rotWithShape="1">
          <a:blip r:embed="rId3">
            <a:alphaModFix/>
          </a:blip>
          <a:srcRect b="0" l="0" r="2591" t="0"/>
          <a:stretch/>
        </p:blipFill>
        <p:spPr>
          <a:xfrm>
            <a:off x="262700" y="970925"/>
            <a:ext cx="8603602" cy="3764950"/>
          </a:xfrm>
          <a:prstGeom prst="rect">
            <a:avLst/>
          </a:prstGeom>
          <a:noFill/>
          <a:ln>
            <a:noFill/>
          </a:ln>
        </p:spPr>
      </p:pic>
      <p:sp>
        <p:nvSpPr>
          <p:cNvPr id="775" name="Google Shape;775;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Sequans Sells Third of BTC Holdings</a:t>
            </a:r>
            <a:endParaRPr/>
          </a:p>
        </p:txBody>
      </p:sp>
      <p:pic>
        <p:nvPicPr>
          <p:cNvPr id="776" name="Google Shape;776;p110" title="BTCTreasuriesLogoHD.png"/>
          <p:cNvPicPr preferRelativeResize="0"/>
          <p:nvPr/>
        </p:nvPicPr>
        <p:blipFill>
          <a:blip r:embed="rId4">
            <a:alphaModFix/>
          </a:blip>
          <a:stretch>
            <a:fillRect/>
          </a:stretch>
        </p:blipFill>
        <p:spPr>
          <a:xfrm>
            <a:off x="6840083" y="4845466"/>
            <a:ext cx="2217350" cy="2306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80" name="Shape 780"/>
        <p:cNvGrpSpPr/>
        <p:nvPr/>
      </p:nvGrpSpPr>
      <p:grpSpPr>
        <a:xfrm>
          <a:off x="0" y="0"/>
          <a:ext cx="0" cy="0"/>
          <a:chOff x="0" y="0"/>
          <a:chExt cx="0" cy="0"/>
        </a:xfrm>
      </p:grpSpPr>
      <p:sp>
        <p:nvSpPr>
          <p:cNvPr id="781" name="Google Shape;781;p11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600"/>
              <a:t>Jiuzi Plans to Stake 10,000 BTC </a:t>
            </a:r>
            <a:endParaRPr sz="2300">
              <a:solidFill>
                <a:srgbClr val="B7B7B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